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72" r:id="rId15"/>
    <p:sldId id="273" r:id="rId16"/>
    <p:sldId id="275" r:id="rId17"/>
    <p:sldId id="276" r:id="rId18"/>
    <p:sldId id="280" r:id="rId19"/>
    <p:sldId id="281" r:id="rId20"/>
    <p:sldId id="282" r:id="rId21"/>
    <p:sldId id="283" r:id="rId22"/>
    <p:sldId id="286" r:id="rId23"/>
    <p:sldId id="291" r:id="rId24"/>
    <p:sldId id="293" r:id="rId25"/>
    <p:sldId id="295" r:id="rId26"/>
    <p:sldId id="296" r:id="rId27"/>
    <p:sldId id="297" r:id="rId28"/>
    <p:sldId id="298" r:id="rId29"/>
    <p:sldId id="302" r:id="rId30"/>
    <p:sldId id="303" r:id="rId31"/>
    <p:sldId id="304" r:id="rId32"/>
    <p:sldId id="309" r:id="rId33"/>
    <p:sldId id="310" r:id="rId34"/>
    <p:sldId id="311" r:id="rId35"/>
    <p:sldId id="312" r:id="rId36"/>
    <p:sldId id="313" r:id="rId37"/>
    <p:sldId id="314" r:id="rId38"/>
    <p:sldId id="315" r:id="rId39"/>
    <p:sldId id="316" r:id="rId40"/>
    <p:sldId id="318" r:id="rId41"/>
    <p:sldId id="321" r:id="rId42"/>
    <p:sldId id="325" r:id="rId43"/>
    <p:sldId id="327" r:id="rId44"/>
    <p:sldId id="329" r:id="rId45"/>
    <p:sldId id="330" r:id="rId46"/>
    <p:sldId id="331" r:id="rId47"/>
    <p:sldId id="332" r:id="rId48"/>
    <p:sldId id="333" r:id="rId49"/>
    <p:sldId id="334" r:id="rId50"/>
    <p:sldId id="337" r:id="rId51"/>
    <p:sldId id="338" r:id="rId52"/>
    <p:sldId id="339" r:id="rId53"/>
    <p:sldId id="340" r:id="rId54"/>
    <p:sldId id="341" r:id="rId55"/>
    <p:sldId id="342" r:id="rId56"/>
    <p:sldId id="343" r:id="rId57"/>
    <p:sldId id="344" r:id="rId58"/>
    <p:sldId id="345" r:id="rId59"/>
    <p:sldId id="346" r:id="rId60"/>
    <p:sldId id="348" r:id="rId61"/>
    <p:sldId id="349" r:id="rId62"/>
    <p:sldId id="350" r:id="rId63"/>
    <p:sldId id="351" r:id="rId64"/>
    <p:sldId id="358" r:id="rId65"/>
    <p:sldId id="359" r:id="rId66"/>
  </p:sldIdLst>
  <p:sldSz cx="18288000" cy="10287000"/>
  <p:notesSz cx="6858000" cy="9144000"/>
  <p:embeddedFontLst>
    <p:embeddedFont>
      <p:font typeface="Source Han Sans KR Heavy" panose="020B0600000101010101" charset="-127"/>
      <p:regular r:id="rId68"/>
    </p:embeddedFont>
    <p:embeddedFont>
      <p:font typeface="Calibri" panose="020F0502020204030204" pitchFamily="34" charset="0"/>
      <p:regular r:id="rId69"/>
      <p:bold r:id="rId70"/>
      <p:italic r:id="rId71"/>
      <p:boldItalic r:id="rId72"/>
    </p:embeddedFont>
    <p:embeddedFont>
      <p:font typeface="Poppins Bold" panose="00000800000000000000" pitchFamily="2" charset="0"/>
      <p:regular r:id="rId73"/>
      <p:bold r:id="rId74"/>
    </p:embeddedFont>
    <p:embeddedFont>
      <p:font typeface="Source Han Sans KR Medium" panose="020B0600000101010101" charset="-127"/>
      <p:regular r:id="rId75"/>
    </p:embeddedFont>
    <p:embeddedFont>
      <p:font typeface="Source Han Sans KR" panose="020B0500000000000000" pitchFamily="34" charset="-127"/>
      <p:regular r:id="rId76"/>
    </p:embeddedFont>
    <p:embeddedFont>
      <p:font typeface="Source Han Sans KR Bold" panose="020B0600000101010101" charset="-127"/>
      <p:regular r:id="rId77"/>
    </p:embeddedFont>
    <p:embeddedFont>
      <p:font typeface="Poppins Semi-Bold" panose="020B0600000101010101" charset="0"/>
      <p:regular r:id="rId78"/>
    </p:embeddedFont>
    <p:embeddedFont>
      <p:font typeface="Source Han Sans KR Light" panose="020B0300000000000000" pitchFamily="34" charset="-127"/>
      <p:regular r:id="rId79"/>
    </p:embeddedFont>
    <p:embeddedFont>
      <p:font typeface="Poppins Ultra-Bold" panose="020B0600000101010101" charset="0"/>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6" autoAdjust="0"/>
    <p:restoredTop sz="94622" autoAdjust="0"/>
  </p:normalViewPr>
  <p:slideViewPr>
    <p:cSldViewPr>
      <p:cViewPr>
        <p:scale>
          <a:sx n="62" d="100"/>
          <a:sy n="62" d="100"/>
        </p:scale>
        <p:origin x="7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100이라는 숫자는 무엇을 의미할까요? 바로</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먼저, 심폐소생술에는 중요 3가지 요소가 있습니다.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영상에 대한 설명 후</a:t>
            </a:r>
          </a:p>
          <a:p>
            <a:endParaRPr lang="en-US"/>
          </a:p>
          <a:p>
            <a:r>
              <a:rPr lang="en-US"/>
              <a:t>도대체 왜, 뇌에 산소가 지속해서 공급이 돼야 할까요?</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영상에 대한 설명 후</a:t>
            </a:r>
          </a:p>
          <a:p>
            <a:endParaRPr lang="en-US"/>
          </a:p>
          <a:p>
            <a:r>
              <a:rPr lang="en-US"/>
              <a:t>도대체 왜, 뇌에 산소가 지속해서 공급이 돼야 할까요?</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4분 이내에 CPR을 시행한다면 뇌손상 가능성은 거의 없습니다. 흔히 아시는 골든 타임 4분입니다. </a:t>
            </a:r>
          </a:p>
          <a:p>
            <a:r>
              <a:rPr lang="en-US"/>
              <a:t>하지만, 시간이 지체된다면 심한 경우 뇌사에 이를 수 있습니다. </a:t>
            </a:r>
          </a:p>
          <a:p>
            <a:endParaRPr lang="en-US"/>
          </a:p>
          <a:p>
            <a:r>
              <a:rPr lang="en-US"/>
              <a:t>골든 타임을 확보하기 위해 빠른 대처는 필수적입니다. 그래서 저희는</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위기의 순간, PushOfLife가 여러분과 함께 기적을 만들어가겠습니다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응급상황 알림 서비스는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응급환자 알림 소리 첨부 예정,</a:t>
            </a:r>
          </a:p>
          <a:p>
            <a:r>
              <a:rPr lang="en-US"/>
              <a:t>고운 모바일 알림 보여줌</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상황 감지와 신고로 이루어집니다.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응급상황임을 감지하게 됩니다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일간 평균 심정지 환자 수입니다. 그 중에서</a:t>
            </a:r>
          </a:p>
          <a:p>
            <a:endParaRPr lang="en-US"/>
          </a:p>
          <a:p>
            <a:r>
              <a:rPr lang="en-US"/>
              <a:t>다른 그래프(가독성이 좋거나 더 와닿는 거) 준비 필요 </a:t>
            </a:r>
          </a:p>
          <a:p>
            <a:endParaRPr lang="en-US"/>
          </a:p>
          <a:p>
            <a:r>
              <a:rPr lang="en-US"/>
              <a:t>필요한 것</a:t>
            </a:r>
          </a:p>
          <a:p>
            <a:endParaRPr lang="en-US"/>
          </a:p>
          <a:p>
            <a:r>
              <a:rPr lang="en-US"/>
              <a:t>1. 이태원과 같은 주변에서도 충분히 일어날 수 있음을 인지</a:t>
            </a:r>
          </a:p>
          <a:p>
            <a:endParaRPr lang="en-US"/>
          </a:p>
          <a:p>
            <a:r>
              <a:rPr lang="en-US"/>
              <a:t>2. 교육 접근성이 너무 떨어짐을 타당하게 소개</a:t>
            </a:r>
          </a:p>
          <a:p>
            <a:endParaRPr lang="en-US"/>
          </a:p>
          <a:p>
            <a:r>
              <a:rPr lang="en-US"/>
              <a:t>3. 골든타임에 중요성을 소개하면서 프로젝트 타당성 업</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Foreground Service</a:t>
            </a:r>
          </a:p>
          <a:p>
            <a:r>
              <a:rPr lang="en-US"/>
              <a:t>포그라운드 서비스(Foreground Service)는 사용자가 인식할 수 있는 상태에서 백그라운드 작업을 수행하는 서비스. 일반적으로 포그라운드 서비스는 중요한 작업을 실행할 때 사용되며, 이 작업이 진행 중임을 사용자에게 명시적으로 알려준다. 이 서비스는 사용자가 적극적으로 사용 중인 앱이 아니더라도 종료되지 않으며, 백그라운드에서 계속 실행되도록 보장한다.</a:t>
            </a:r>
          </a:p>
          <a:p>
            <a:r>
              <a:rPr lang="en-US"/>
              <a:t>Wear OS나 Android에서 센서 데이터를 수집하는 앱의 경우, 사용자가 다른 앱을 실행 중이거나 화면이 꺼진 상태에서도 센서 데이터 수집을 계속해야 하는 경우가 많다. 센서 데이터(선형 가속도, 심박수)를 포그라운드에서 지속적으로 수집하는 작업을 수행한다. 이러한 방식을 통해 중요한 센서 모니터링 작업이 안정적으로 이루어질 수 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응급 구조 시간을 단축하였습니다.</a:t>
            </a:r>
          </a:p>
          <a:p>
            <a:r>
              <a:rPr lang="en-US"/>
              <a:t>다만, 실제 구급대에 메시지를 보낼 수 없기 때문에 비상연락처에 메시지가 가는 기능이 개발되었습니다.</a:t>
            </a:r>
          </a:p>
          <a:p>
            <a:endParaRPr lang="en-US"/>
          </a:p>
          <a:p>
            <a:r>
              <a:rPr lang="en-US"/>
              <a:t>119 신고 메시지 전송과 동시에,</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주변에 도움을 요청합니다.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응급상황 도움 요청 로직에는 다음과 같은 기술이 사용되었습니다.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이렇듯 빠른 통신은</a:t>
            </a:r>
          </a:p>
          <a:p>
            <a:r>
              <a:rPr lang="en-US"/>
              <a:t>Redis의 GeoSpatial을 통해 가능했습니다.</a:t>
            </a:r>
          </a:p>
          <a:p>
            <a:r>
              <a:rPr lang="en-US"/>
              <a:t>---</a:t>
            </a:r>
          </a:p>
          <a:p>
            <a:r>
              <a:rPr lang="en-US"/>
              <a:t>이 과정에서 속도를 개선시키기 위해 Redis의 GeoSpatial을 사용하였다.</a:t>
            </a:r>
          </a:p>
          <a:p>
            <a:endParaRPr lang="en-US"/>
          </a:p>
          <a:p>
            <a:endParaRPr lang="en-US"/>
          </a:p>
          <a:p>
            <a:endParaRPr lang="en-US"/>
          </a:p>
          <a:p>
            <a:endParaRPr lang="en-US"/>
          </a:p>
          <a:p>
            <a:r>
              <a:rPr lang="en-US"/>
              <a:t>--- 참고자료 ---</a:t>
            </a:r>
          </a:p>
          <a:p>
            <a:r>
              <a:rPr lang="en-US"/>
              <a:t>Redis 선택 이유</a:t>
            </a:r>
          </a:p>
          <a:p>
            <a:r>
              <a:rPr lang="en-US"/>
              <a:t>- 무료 오픈소소 DB,</a:t>
            </a:r>
          </a:p>
          <a:p>
            <a:r>
              <a:rPr lang="en-US"/>
              <a:t>- 높은 응답 속도 </a:t>
            </a:r>
          </a:p>
          <a:p>
            <a:r>
              <a:rPr lang="en-US"/>
              <a:t>- Spring 개발환경에서의 편한 dependency</a:t>
            </a:r>
          </a:p>
          <a:p>
            <a:r>
              <a:rPr lang="en-US"/>
              <a:t>-가장 중요한 사유 :  *****GeoSpatial ******</a:t>
            </a:r>
          </a:p>
          <a:p>
            <a:endParaRPr lang="en-US"/>
          </a:p>
          <a:p>
            <a:r>
              <a:rPr lang="en-US"/>
              <a:t>Redis - GeoSpatial</a:t>
            </a:r>
          </a:p>
          <a:p>
            <a:r>
              <a:rPr lang="en-US"/>
              <a:t>- Redis의 Sorted Set 구조를 사용한 위치 정보 저장(위도, 경도를 GeoHash로 인코딩한 뒤 그 값을 저장한다.) sort를 직접 하여O(NlogN) 가까운 사람을 찾는 알고리즘에 비해 속도가 빠르다는 장점을 지닌다.O(M+logN). N : 총데이터 수. M : 찾을 사람 수.</a:t>
            </a:r>
          </a:p>
          <a:p>
            <a:endParaRPr lang="en-US"/>
          </a:p>
          <a:p>
            <a:r>
              <a:rPr lang="en-US"/>
              <a:t>- Sorted Set :  score을 활용하여 내부적으로 정렬하는 특징을 가짐</a:t>
            </a:r>
          </a:p>
          <a:p>
            <a:r>
              <a:rPr lang="en-US"/>
              <a:t>** score : order의 기준을 정하기 위한 값. redis Geospatial은 geohash를 기반으로 score 값을 결정하여 정렬한다.</a:t>
            </a:r>
          </a:p>
          <a:p>
            <a:endParaRPr lang="en-US"/>
          </a:p>
          <a:p>
            <a:r>
              <a:rPr lang="en-US"/>
              <a:t>- GeoHash : 위도, 경도 정보를 문자와 숫자로 이루어진 짧은 문자열로 인코딩 하는 방식</a:t>
            </a:r>
          </a:p>
          <a:p>
            <a:r>
              <a:rPr lang="en-US"/>
              <a:t>-&gt; 지구를 평평한 사각형으로 가정, 적당한 크기가 될때까지 일정한 구획으로 분할 -&gt; 위치가 속한 구획을 문자열로 표시하여 라벨을 붙임 -&gt; 이를 반복</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이렇듯 빠른 통신은</a:t>
            </a:r>
          </a:p>
          <a:p>
            <a:r>
              <a:rPr lang="en-US"/>
              <a:t>Redis의 GeoSpatial을 통해 가능했습니다.</a:t>
            </a:r>
          </a:p>
          <a:p>
            <a:r>
              <a:rPr lang="en-US"/>
              <a:t>---</a:t>
            </a:r>
          </a:p>
          <a:p>
            <a:r>
              <a:rPr lang="en-US"/>
              <a:t>이 과정에서 속도를 개선시키기 위해 Redis의 GeoSpatial을 사용하였다.</a:t>
            </a:r>
          </a:p>
          <a:p>
            <a:endParaRPr lang="en-US"/>
          </a:p>
          <a:p>
            <a:endParaRPr lang="en-US"/>
          </a:p>
          <a:p>
            <a:endParaRPr lang="en-US"/>
          </a:p>
          <a:p>
            <a:endParaRPr lang="en-US"/>
          </a:p>
          <a:p>
            <a:r>
              <a:rPr lang="en-US"/>
              <a:t>--- 참고자료 ---</a:t>
            </a:r>
          </a:p>
          <a:p>
            <a:r>
              <a:rPr lang="en-US"/>
              <a:t>Redis 선택 이유</a:t>
            </a:r>
          </a:p>
          <a:p>
            <a:r>
              <a:rPr lang="en-US"/>
              <a:t>- 무료 오픈소소 DB,</a:t>
            </a:r>
          </a:p>
          <a:p>
            <a:r>
              <a:rPr lang="en-US"/>
              <a:t>- 높은 응답 속도 </a:t>
            </a:r>
          </a:p>
          <a:p>
            <a:r>
              <a:rPr lang="en-US"/>
              <a:t>- Spring 개발환경에서의 편한 dependency</a:t>
            </a:r>
          </a:p>
          <a:p>
            <a:r>
              <a:rPr lang="en-US"/>
              <a:t>-가장 중요한 사유 :  *****GeoSpatial ******</a:t>
            </a:r>
          </a:p>
          <a:p>
            <a:endParaRPr lang="en-US"/>
          </a:p>
          <a:p>
            <a:r>
              <a:rPr lang="en-US"/>
              <a:t>Redis - GeoSpatial</a:t>
            </a:r>
          </a:p>
          <a:p>
            <a:r>
              <a:rPr lang="en-US"/>
              <a:t>- Redis의 Sorted Set 구조를 사용한 위치 정보 저장(위도, 경도를 GeoHash로 인코딩한 뒤 그 값을 저장한다.) sort를 직접 하여O(NlogN) 가까운 사람을 찾는 알고리즘에 비해 속도가 빠르다는 장점을 지닌다.O(M+logN). N : 총데이터 수. M : 찾을 사람 수.</a:t>
            </a:r>
          </a:p>
          <a:p>
            <a:endParaRPr lang="en-US"/>
          </a:p>
          <a:p>
            <a:r>
              <a:rPr lang="en-US"/>
              <a:t>- Sorted Set :  score을 활용하여 내부적으로 정렬하는 특징을 가짐</a:t>
            </a:r>
          </a:p>
          <a:p>
            <a:r>
              <a:rPr lang="en-US"/>
              <a:t>** score : order의 기준을 정하기 위한 값. redis Geospatial은 geohash를 기반으로 score 값을 결정하여 정렬한다.</a:t>
            </a:r>
          </a:p>
          <a:p>
            <a:endParaRPr lang="en-US"/>
          </a:p>
          <a:p>
            <a:r>
              <a:rPr lang="en-US"/>
              <a:t>- GeoHash : 위도, 경도 정보를 문자와 숫자로 이루어진 짧은 문자열로 인코딩 하는 방식</a:t>
            </a:r>
          </a:p>
          <a:p>
            <a:r>
              <a:rPr lang="en-US"/>
              <a:t>-&gt; 지구를 평평한 사각형으로 가정, 적당한 크기가 될때까지 일정한 구획으로 분할 -&gt; 위치가 속한 구획을 문자열로 표시하여 라벨을 붙임 -&gt; 이를 반복</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이렇듯 빠른 통신은</a:t>
            </a:r>
          </a:p>
          <a:p>
            <a:r>
              <a:rPr lang="en-US"/>
              <a:t>Redis의 GeoSpatial을 통해 가능했습니다.</a:t>
            </a:r>
          </a:p>
          <a:p>
            <a:r>
              <a:rPr lang="en-US"/>
              <a:t>---</a:t>
            </a:r>
          </a:p>
          <a:p>
            <a:r>
              <a:rPr lang="en-US"/>
              <a:t>이 과정에서 속도를 개선시키기 위해 Redis의 GeoSpatial을 사용하였다.</a:t>
            </a:r>
          </a:p>
          <a:p>
            <a:endParaRPr lang="en-US"/>
          </a:p>
          <a:p>
            <a:endParaRPr lang="en-US"/>
          </a:p>
          <a:p>
            <a:endParaRPr lang="en-US"/>
          </a:p>
          <a:p>
            <a:endParaRPr lang="en-US"/>
          </a:p>
          <a:p>
            <a:r>
              <a:rPr lang="en-US"/>
              <a:t>--- 참고자료 ---</a:t>
            </a:r>
          </a:p>
          <a:p>
            <a:r>
              <a:rPr lang="en-US"/>
              <a:t>Redis 선택 이유</a:t>
            </a:r>
          </a:p>
          <a:p>
            <a:r>
              <a:rPr lang="en-US"/>
              <a:t>- 무료 오픈소소 DB,</a:t>
            </a:r>
          </a:p>
          <a:p>
            <a:r>
              <a:rPr lang="en-US"/>
              <a:t>- 높은 응답 속도 </a:t>
            </a:r>
          </a:p>
          <a:p>
            <a:r>
              <a:rPr lang="en-US"/>
              <a:t>- Spring 개발환경에서의 편한 dependency</a:t>
            </a:r>
          </a:p>
          <a:p>
            <a:r>
              <a:rPr lang="en-US"/>
              <a:t>-가장 중요한 사유 :  *****GeoSpatial ******</a:t>
            </a:r>
          </a:p>
          <a:p>
            <a:endParaRPr lang="en-US"/>
          </a:p>
          <a:p>
            <a:r>
              <a:rPr lang="en-US"/>
              <a:t>Redis - GeoSpatial</a:t>
            </a:r>
          </a:p>
          <a:p>
            <a:r>
              <a:rPr lang="en-US"/>
              <a:t>- Redis의 Sorted Set 구조를 사용한 위치 정보 저장(위도, 경도를 GeoHash로 인코딩한 뒤 그 값을 저장한다.) sort를 직접 하여O(NlogN) 가까운 사람을 찾는 알고리즘에 비해 속도가 빠르다는 장점을 지닌다.O(M+logN). N : 총데이터 수. M : 찾을 사람 수.</a:t>
            </a:r>
          </a:p>
          <a:p>
            <a:endParaRPr lang="en-US"/>
          </a:p>
          <a:p>
            <a:r>
              <a:rPr lang="en-US"/>
              <a:t>- Sorted Set :  score을 활용하여 내부적으로 정렬하는 특징을 가짐</a:t>
            </a:r>
          </a:p>
          <a:p>
            <a:r>
              <a:rPr lang="en-US"/>
              <a:t>** score : order의 기준을 정하기 위한 값. redis Geospatial은 geohash를 기반으로 score 값을 결정하여 정렬한다.</a:t>
            </a:r>
          </a:p>
          <a:p>
            <a:endParaRPr lang="en-US"/>
          </a:p>
          <a:p>
            <a:r>
              <a:rPr lang="en-US"/>
              <a:t>- GeoHash : 위도, 경도 정보를 문자와 숫자로 이루어진 짧은 문자열로 인코딩 하는 방식</a:t>
            </a:r>
          </a:p>
          <a:p>
            <a:r>
              <a:rPr lang="en-US"/>
              <a:t>-&gt; 지구를 평평한 사각형으로 가정, 적당한 크기가 될때까지 일정한 구획으로 분할 -&gt; 위치가 속한 구획을 문자열로 표시하여 라벨을 붙임 -&gt; 이를 반복</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응급환자와 주변 이용자의 ‘통신’을 위해 왜 이렇게 많은 기술이 사용되었을까요?</a:t>
            </a:r>
          </a:p>
          <a:p>
            <a:r>
              <a:rPr lang="en-US"/>
              <a:t>빠르게, 안정적으로, 더 많은 생명을, 구하기 위해서였습니다.</a:t>
            </a:r>
          </a:p>
          <a:p>
            <a:endParaRPr lang="en-US"/>
          </a:p>
          <a:p>
            <a:endParaRPr lang="en-US"/>
          </a:p>
          <a:p>
            <a:r>
              <a:rPr lang="en-US"/>
              <a:t>응급 상황에서의 시간 중요성:</a:t>
            </a:r>
          </a:p>
          <a:p>
            <a:r>
              <a:rPr lang="en-US"/>
              <a:t>기술들이 결합하여 일분일초도 허비하지 않고 실시간으로 알림을 전달합니다.</a:t>
            </a:r>
          </a:p>
          <a:p>
            <a:r>
              <a:rPr lang="en-US"/>
              <a:t>안정성:</a:t>
            </a:r>
          </a:p>
          <a:p>
            <a:r>
              <a:rPr lang="en-US"/>
              <a:t>생명을 다루는 시스템이므로 데이터가 손실되거나 작업이 중단되지 않도록 안정성을 극대화했습니다.</a:t>
            </a:r>
          </a:p>
          <a:p>
            <a:r>
              <a:rPr lang="en-US"/>
              <a:t>확장성:</a:t>
            </a:r>
          </a:p>
          <a:p>
            <a:r>
              <a:rPr lang="en-US"/>
              <a:t>시스템이 더 많은 사용자와 다양한 지역으로 확장될 수 있도록 설계했습니다.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환자가 호출한 헬퍼와의 통신을 위해 BLE를 사용했습니다. 환자의 모바일 기기는 CPR 시작 버튼을 누르면 광고 중인 기기를 찾고</a:t>
            </a:r>
          </a:p>
          <a:p>
            <a:endParaRPr lang="en-US"/>
          </a:p>
          <a:p>
            <a:r>
              <a:rPr lang="en-US"/>
              <a:t>블루투스 4.0의 BLE(Bluetooth Low Energy) 기술은 전력 소모의 효율성과 사용자 접근성을 높인 무선 통신 기술로, 블루투스 3.0이 1.5 ~ 20mW 전력을 소비했던 것에 비해 블루투스 4.0의 전력 소비량은 1.5 ~ 2mW에 그쳐 전력 소비량을 최대 90%까지 줄였다.</a:t>
            </a:r>
          </a:p>
          <a:p>
            <a:endParaRPr lang="en-US"/>
          </a:p>
          <a:p>
            <a:r>
              <a:rPr lang="en-US"/>
              <a:t>BLE는 매우 빠르게 연결을 설정하여 무선이 켜져 있는 시간을 더욱 최소화시킨다. 인증된 데이터의 송신 시간은 BLE의 경우 최소 3ms인 반면 Bluetooth 클래식은 통상 1000ms다.</a:t>
            </a:r>
          </a:p>
          <a:p>
            <a:endParaRPr lang="en-US"/>
          </a:p>
          <a:p>
            <a:r>
              <a:rPr lang="en-US"/>
              <a:t>Push Of Life에서는 BLE 기술을 근거리 통신을 위해 활용하였다. Push Of Life 앱을 다운받은 사용자들의 안드로이드 기기에서는 백그라운드에서 상시 광고를 하고 있다. 이때, 광고란 주변 장치가 자신의 존재와 데이터를 주변에 알리는 방식이다. BLE 장치는 주기적으로 특정 정보를 담은 작은 패킷을 브로드캐스트하여 다른 BLE 장치들이 이를 수신할 수 있게 합니다. 헬퍼가 환자의 워치 화면을 터치하면, 워치와 페어링된 기기에서 BLE 스캔이 진행된다. 이후 주변에 있는 기기들의 UUID를 기반으로 스캔을 하여, UUID가 일치하는 광고를 하고 있는 기기들에게 페어링 없이 짧은 데이터를 전송하게 된다. CPR 가이드가 진행되는 짧은 시간 안에 데이터 전송을 완료하여 자동으로 다음 절차가 시작되도록 하였다. 환자의 워치에서는 사이렌이 종료되고 CPR 메트로놈이 나오며, 헬퍼는 이 메트로놈에 맞춰 CPR을 시행하고, 헬퍼의 워치에서는 실시간 피드백을 제공하게 하였다.</a:t>
            </a:r>
          </a:p>
          <a:p>
            <a:endParaRPr lang="en-US"/>
          </a:p>
          <a:p>
            <a:r>
              <a:rPr lang="en-US"/>
              <a:t>BLE 기술을 선택한 이유는 사전 페어링 없이도 스캔을 통해 다양한 기기들에게 메시지를 전송할 수 있기 때문이다. 이로 인해 근방 100m 안의 모든 기기에 메시지를 보내 워치 화면 전환을 자동으로 실행시켜 신속하게 CPR을 진행할 수 있도록 하였다. 또한, 헬퍼가 바뀌어도 환자의 워치에서 동일한 박자로 메트로놈이 제공되도록 하여 일관된 CPR 시행을 가능하게 하였다. 직접 디바이스끼리 태깅하지 않아도 데이터를 전송할 수 있다는 장점도 존재한다.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단 5.9퍼센트의 확률로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블루투스 4.0의 BLE(Bluetooth Low Energy) 기술은 전력 소모의 효율성과 사용자 접근성을 높인 무선 통신 기술로, 블루투스 3.0이 1.5 ~ 20mW 전력을 소비했던 것에 비해 블루투스 4.0의 전력 소비량은 1.5 ~ 2mW에 그쳐 전력 소비량을 최대 90%까지 줄였다.</a:t>
            </a:r>
          </a:p>
          <a:p>
            <a:endParaRPr lang="en-US"/>
          </a:p>
          <a:p>
            <a:r>
              <a:rPr lang="en-US"/>
              <a:t>BLE는 매우 빠르게 연결을 설정하여 무선이 켜져 있는 시간을 더욱 최소화시킨다. 인증된 데이터의 송신 시간은 BLE의 경우 최소 3ms인 반면 Bluetooth 클래식은 통상 1000ms다.</a:t>
            </a:r>
          </a:p>
          <a:p>
            <a:endParaRPr lang="en-US"/>
          </a:p>
          <a:p>
            <a:endParaRPr lang="en-US"/>
          </a:p>
          <a:p>
            <a:r>
              <a:rPr lang="en-US"/>
              <a:t>BLE 기술을 선택한 이유는 사전 페어링 없이도 스캔을 통해 다양한 기기들에게 메시지를 전송할 수 있기 때문이다. 이로 인해 근방 100m 안의 모든 기기에 메시지를 보내 워치 화면 전환을 자동으로 실행시켜 신속하게 CPR을 진행할 수 있도록 하였다. 또한, 헬퍼가 바뀌어도 환자의 워치에서 동일한 박자로 메트로놈이 제공되도록 하여 일관된 CPR 시행을 가능하게 하였다. 직접 디바이스끼리 태깅하지 않아도 데이터를 전송할 수 있다는 장점도 존재한다.</a:t>
            </a:r>
          </a:p>
          <a:p>
            <a:endParaRPr lang="en-US"/>
          </a:p>
          <a:p>
            <a:r>
              <a:rPr lang="en-US"/>
              <a:t>밀리와트</a:t>
            </a:r>
          </a:p>
          <a:p>
            <a:r>
              <a:rPr lang="en-US"/>
              <a:t>밀리세컨드</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BLE를 통한 연결이 이루어진 후에는</a:t>
            </a:r>
          </a:p>
          <a:p>
            <a:endParaRPr lang="en-US"/>
          </a:p>
          <a:p>
            <a:endParaRPr lang="en-US"/>
          </a:p>
          <a:p>
            <a:endParaRPr lang="en-US"/>
          </a:p>
          <a:p>
            <a:r>
              <a:rPr lang="en-US"/>
              <a:t> 블루투스 4.0의 BLE(Bluetooth Low Energy) 기술은 전력 소모의 효율성과 사용자 접근성을 높인 무선 통신 기술로, 블루투스 3.0이 1.5 ~ 20mW 전력을 소비했던 것에 비해 블루투스 4.0의 전력 소비량은 1.5 ~ 2mW에 그쳐 전력 소비량을 최대 90%까지 줄였다.</a:t>
            </a:r>
          </a:p>
          <a:p>
            <a:endParaRPr lang="en-US"/>
          </a:p>
          <a:p>
            <a:r>
              <a:rPr lang="en-US"/>
              <a:t>BLE는 매우 빠르게 연결을 설정하여 무선이 켜져 있는 시간을 더욱 최소화시킨다. 인증된 데이터의 송신 시간은 BLE의 경우 최소 3ms인 반면 Bluetooth 클래식은 통상 1000ms다.</a:t>
            </a:r>
          </a:p>
          <a:p>
            <a:endParaRPr lang="en-US"/>
          </a:p>
          <a:p>
            <a:endParaRPr lang="en-US"/>
          </a:p>
          <a:p>
            <a:r>
              <a:rPr lang="en-US"/>
              <a:t>BLE 기술을 선택한 이유는 사전 페어링 없이도 스캔을 통해 다양한 기기들에게 메시지를 전송할 수 있기 때문이다. 이로 인해 근방 100m 안의 모든 기기에 메시지를 보내 워치 화면 전환을 자동으로 실행시켜 신속하게 CPR을 진행할 수 있도록 하였다. 또한, 헬퍼가 바뀌어도 환자의 워치에서 동일한 박자로 메트로놈이 제공되도록 하여 일관된 CPR 시행을 가능하게 하였다. 직접 디바이스끼리 태깅하지 않아도 데이터를 전송할 수 있다는 장점도 존재한다.</a:t>
            </a:r>
          </a:p>
          <a:p>
            <a:endParaRPr lang="en-US"/>
          </a:p>
          <a:p>
            <a:r>
              <a:rPr lang="en-US"/>
              <a:t>밀리와트</a:t>
            </a:r>
          </a:p>
          <a:p>
            <a:r>
              <a:rPr lang="en-US"/>
              <a:t>밀리세컨드</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자동으로 cpr 피드백이 시작됩니다.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중력과 워치 내 중력 가속도 벡터 사이의 정확한 각도를 구합니다.</a:t>
            </a:r>
          </a:p>
          <a:p>
            <a:endParaRPr lang="en-US"/>
          </a:p>
          <a:p>
            <a:endParaRPr lang="en-US"/>
          </a:p>
          <a:p>
            <a:r>
              <a:rPr lang="en-US"/>
              <a:t>&lt;중력 가속도를 이용한 손목 각도 계산&gt;</a:t>
            </a:r>
          </a:p>
          <a:p>
            <a:r>
              <a:rPr lang="en-US"/>
              <a:t>1. 중력 센서는 장치가 지면과 이루는 방향을 측정하는 데 유용하며, 이 벡터 값은 중력 방향과 동일하다고 가정할 수 있다. CPR을 할 때 손목의 방향을 정확히 알기 위해서는 이 중력 벡터를 기준으로 한 손목 방향 벡터가 필요하다.</a:t>
            </a:r>
          </a:p>
          <a:p>
            <a:endParaRPr lang="en-US"/>
          </a:p>
          <a:p>
            <a:r>
              <a:rPr lang="en-US"/>
              <a:t>2. 해당 수식은 3D 벡터 공식이다. 구체적으로 두 벡터 사이의 각도 쎄타를 구하기 위한 식이다. 3차원 공간에서 두 벡터 사이의 각도를 구하는 데에 사용된다. 팔의 각도를 측정하기 위해 3D 공간의 두 벡터, 즉 중력 벡터 g와 선형 가속도 벡터 a 사이의 각도 θ를 계산한다.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계산된 깊이를 통해 빈도를 측정해  피드백을 제공합니다.</a:t>
            </a:r>
          </a:p>
          <a:p>
            <a:endParaRPr lang="en-US"/>
          </a:p>
          <a:p>
            <a:r>
              <a:rPr lang="en-US"/>
              <a:t>하지만 정제되지 않은 입력값과 계산은 부정확한 결과를 반환합니다. 이를 해결하기 위해</a:t>
            </a:r>
          </a:p>
          <a:p>
            <a:endParaRPr lang="en-US"/>
          </a:p>
          <a:p>
            <a:r>
              <a:rPr lang="en-US"/>
              <a:t>&lt;선형 가속도와 중력 가속도를 이용한</a:t>
            </a:r>
          </a:p>
          <a:p>
            <a:r>
              <a:rPr lang="en-US"/>
              <a:t>CPR 압박 깊이, 빈도 계산&gt;</a:t>
            </a:r>
          </a:p>
          <a:p>
            <a:r>
              <a:rPr lang="en-US"/>
              <a:t>수직 방향 가속도를 시간에 대해 적분하여 속도 v(t)를 구하고, 다시 적분하여</a:t>
            </a:r>
          </a:p>
          <a:p>
            <a:r>
              <a:rPr lang="en-US"/>
              <a:t>변위(압박 깊이) d(t)를 구하는 과정을 통해 압박 깊이를 계산한다.</a:t>
            </a:r>
          </a:p>
          <a:p>
            <a:endParaRPr lang="en-US"/>
          </a:p>
          <a:p>
            <a:r>
              <a:rPr lang="en-US"/>
              <a:t>&lt;깊이 추적을 통한 빈도 측정&gt;</a:t>
            </a:r>
          </a:p>
          <a:p>
            <a:r>
              <a:rPr lang="en-US"/>
              <a:t>실시간으로 계산되는 깊이를 통해 깊이 추적을 통해 얻은 사용자의 움직임을 토대로 압박 구간에 대한 시간차를 구하였다. </a:t>
            </a:r>
          </a:p>
          <a:p>
            <a:endParaRPr lang="en-US"/>
          </a:p>
          <a:p>
            <a:endParaRPr lang="en-US"/>
          </a:p>
          <a:p>
            <a:r>
              <a:rPr lang="en-US"/>
              <a:t>[속도]</a:t>
            </a:r>
          </a:p>
          <a:p>
            <a:r>
              <a:rPr lang="en-US"/>
              <a:t>수직 방향 가속도 -&gt; 속도 -&gt; 변위(압박 깊이)</a:t>
            </a:r>
          </a:p>
          <a:p>
            <a:endParaRPr lang="en-US"/>
          </a:p>
          <a:p>
            <a:r>
              <a:rPr lang="en-US"/>
              <a:t>=&gt; 깊이 추적 =&gt;</a:t>
            </a:r>
          </a:p>
          <a:p>
            <a:endParaRPr lang="en-US"/>
          </a:p>
          <a:p>
            <a:r>
              <a:rPr lang="en-US"/>
              <a:t>[빈도]</a:t>
            </a:r>
          </a:p>
          <a:p>
            <a:r>
              <a:rPr lang="en-US"/>
              <a:t>압박 구간 시간차 계산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CPR 피드백 정확도를 향상하였습니다.</a:t>
            </a:r>
          </a:p>
          <a:p>
            <a:endParaRPr lang="en-US"/>
          </a:p>
          <a:p>
            <a:r>
              <a:rPr lang="en-US"/>
              <a:t>&lt;CPR 피드백 정확도 향상&gt;</a:t>
            </a:r>
          </a:p>
          <a:p>
            <a:r>
              <a:rPr lang="en-US"/>
              <a:t>저주파 통과 필터</a:t>
            </a:r>
          </a:p>
          <a:p>
            <a:r>
              <a:rPr lang="en-US"/>
              <a:t>+</a:t>
            </a:r>
          </a:p>
          <a:p>
            <a:r>
              <a:rPr lang="en-US"/>
              <a:t>이동 평균 필터</a:t>
            </a:r>
          </a:p>
          <a:p>
            <a:r>
              <a:rPr lang="en-US"/>
              <a:t>+</a:t>
            </a:r>
          </a:p>
          <a:p>
            <a:r>
              <a:rPr lang="en-US"/>
              <a:t>적분 필터</a:t>
            </a:r>
          </a:p>
          <a:p>
            <a:r>
              <a:rPr lang="en-US"/>
              <a:t>+</a:t>
            </a:r>
          </a:p>
          <a:p>
            <a:r>
              <a:rPr lang="en-US"/>
              <a:t>칼만 필터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앞선 필터와 다르게 칼만 필터는</a:t>
            </a:r>
          </a:p>
          <a:p>
            <a:endParaRPr lang="en-US"/>
          </a:p>
          <a:p>
            <a:r>
              <a:rPr lang="en-US"/>
              <a:t>&lt;적분 필터&gt;</a:t>
            </a:r>
          </a:p>
          <a:p>
            <a:r>
              <a:rPr lang="en-US"/>
              <a:t>주어진 가속도 데이터를 적분해 속도를 구하고, 속도를 적분해 변위를 구한다. 이때 단순하게 데이터를 적분할 경우 누적 오차가 커질 수 있어, 트라페조이드 방법(사다리꼴 적분법)과 같은 적분 방식을 적용해 정확도를 높였다.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칼만필터는 예측과 측정을 통해 정확한 깊이를 추정합니다.</a:t>
            </a:r>
          </a:p>
          <a:p>
            <a:endParaRPr lang="en-US"/>
          </a:p>
          <a:p>
            <a:r>
              <a:rPr lang="en-US"/>
              <a:t>그래프는 예측과 측정값의 차이를 오차로 나타낸 그래프입니다.</a:t>
            </a:r>
          </a:p>
          <a:p>
            <a:endParaRPr lang="en-US"/>
          </a:p>
          <a:p>
            <a:r>
              <a:rPr lang="en-US"/>
              <a:t>그래프를 통해 오차가 가장 적은 최적의 파라미터를 찾을 수 있었으며.</a:t>
            </a:r>
          </a:p>
          <a:p>
            <a:endParaRPr lang="en-US"/>
          </a:p>
          <a:p>
            <a:endParaRPr lang="en-US"/>
          </a:p>
          <a:p>
            <a:endParaRPr lang="en-US"/>
          </a:p>
          <a:p>
            <a:endParaRPr lang="en-US"/>
          </a:p>
          <a:p>
            <a:endParaRPr lang="en-US"/>
          </a:p>
          <a:p>
            <a:r>
              <a:rPr lang="en-US"/>
              <a:t>초안)</a:t>
            </a:r>
          </a:p>
          <a:p>
            <a:endParaRPr lang="en-US"/>
          </a:p>
          <a:p>
            <a:r>
              <a:rPr lang="en-US"/>
              <a:t>예측과 측정의 비율을 통해 깊이를 추정합니다</a:t>
            </a:r>
          </a:p>
          <a:p>
            <a:endParaRPr lang="en-US"/>
          </a:p>
          <a:p>
            <a:r>
              <a:rPr lang="en-US"/>
              <a:t>최적의 비율을 탐색하기 위한 완전탐색 결과 그래프입니다. </a:t>
            </a:r>
          </a:p>
          <a:p>
            <a:endParaRPr lang="en-US"/>
          </a:p>
          <a:p>
            <a:r>
              <a:rPr lang="en-US"/>
              <a:t>이를 통해 최적의 파라미터를 찾아낼 수 있었고,</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칼만필터는 예측과 측정을 통해 정확한 깊이를 추정합니다.</a:t>
            </a:r>
          </a:p>
          <a:p>
            <a:endParaRPr lang="en-US"/>
          </a:p>
          <a:p>
            <a:r>
              <a:rPr lang="en-US"/>
              <a:t>그래프는 예측과 측정값의 차이를 오차로 나타낸 그래프입니다.</a:t>
            </a:r>
          </a:p>
          <a:p>
            <a:endParaRPr lang="en-US"/>
          </a:p>
          <a:p>
            <a:r>
              <a:rPr lang="en-US"/>
              <a:t>그래프를 통해 오차가 가장 적은 최적의 파라미터를 찾을 수 있었으며.</a:t>
            </a:r>
          </a:p>
          <a:p>
            <a:endParaRPr lang="en-US"/>
          </a:p>
          <a:p>
            <a:endParaRPr lang="en-US"/>
          </a:p>
          <a:p>
            <a:endParaRPr lang="en-US"/>
          </a:p>
          <a:p>
            <a:endParaRPr lang="en-US"/>
          </a:p>
          <a:p>
            <a:endParaRPr lang="en-US"/>
          </a:p>
          <a:p>
            <a:r>
              <a:rPr lang="en-US"/>
              <a:t>초안)</a:t>
            </a:r>
          </a:p>
          <a:p>
            <a:endParaRPr lang="en-US"/>
          </a:p>
          <a:p>
            <a:r>
              <a:rPr lang="en-US"/>
              <a:t>예측과 측정의 비율을 통해 깊이를 추정합니다</a:t>
            </a:r>
          </a:p>
          <a:p>
            <a:endParaRPr lang="en-US"/>
          </a:p>
          <a:p>
            <a:r>
              <a:rPr lang="en-US"/>
              <a:t>최적의 비율을 탐색하기 위한 완전탐색 결과 그래프입니다. </a:t>
            </a:r>
          </a:p>
          <a:p>
            <a:endParaRPr lang="en-US"/>
          </a:p>
          <a:p>
            <a:r>
              <a:rPr lang="en-US"/>
              <a:t>이를 통해 최적의 파라미터를 찾아낼 수 있었고,</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초록색은 필터링이 되지 않은 깊이 그래프와 파랑은 필터링을 통해 출력된 깊이 그래프입니다.</a:t>
            </a:r>
          </a:p>
          <a:p>
            <a:r>
              <a:rPr lang="en-US"/>
              <a:t>안정적인 측정을 통해 깊이 및 빈도를 측정합니다.</a:t>
            </a:r>
          </a:p>
          <a:p>
            <a:endParaRPr lang="en-US"/>
          </a:p>
          <a:p>
            <a:r>
              <a:rPr lang="en-US"/>
              <a:t>&lt;적분 필터&gt;</a:t>
            </a:r>
          </a:p>
          <a:p>
            <a:r>
              <a:rPr lang="en-US"/>
              <a:t>주어진 가속도 데이터를 적분해 속도를 구하고, 속도를 적분해 변위를 구한다. 이때 단순하게 데이터를 적분할 경우 누적 오차가 커질 수 있어, 트라페조이드 방법(사다리꼴 적분법)과 같은 적분 방식을 적용해 정확도를 높였다.</a:t>
            </a:r>
          </a:p>
          <a:p>
            <a:endParaRPr lang="en-US"/>
          </a:p>
          <a:p>
            <a:r>
              <a:rPr lang="en-US"/>
              <a:t>이동 평균 필터를 거친 거리 데이터를 기반으로 최종 거리를 계산합니다.</a:t>
            </a:r>
          </a:p>
          <a:p>
            <a:r>
              <a:rPr lang="en-US"/>
              <a:t>칼만 필터는 측정된 거리와 예측된 거리 사이의 차이를 통해 보정하고, 신뢰도 높은 거리 값을 제공합니다.</a:t>
            </a:r>
          </a:p>
          <a:p>
            <a:r>
              <a:rPr lang="en-US"/>
              <a:t>최적의 Q, R 값을 사용하여 예측과 측정의 균형을 맞추며, 이를 통해 거리 데이터가 수렴하고 안정적으로 계산될 수 있습니다.</a:t>
            </a:r>
          </a:p>
          <a:p>
            <a:r>
              <a:rPr lang="en-US"/>
              <a:t>설명 예시: “칼만 필터는 예측한 거리와 측정된 거리의 오차를 줄이면서 최종 거리를 제공합니다.”</a:t>
            </a:r>
          </a:p>
          <a:p>
            <a:endParaRPr lang="en-US"/>
          </a:p>
          <a:p>
            <a:r>
              <a:rPr lang="en-US"/>
              <a:t>칼만 필터는 시스템의 상태(예: 물체의 위치나 속도 등)를 이전 상태 정보와 현재 측정 값을 조합해 추정합니다. 예를 들어, 물체의 현재 속도를 알고 있으면 다음 순간의 위치를 예측할 수 있죠. 그러나 이 예측이 항상 정확하지는 않기 때문에 실제 측정 값과 예측 값을 적절히 결합하여 더 정확한 추정을 얻는 겁니다.</a:t>
            </a:r>
          </a:p>
          <a:p>
            <a:endParaRPr lang="en-US"/>
          </a:p>
          <a:p>
            <a:endParaRPr lang="en-US"/>
          </a:p>
          <a:p>
            <a:r>
              <a:rPr lang="en-US"/>
              <a:t> 최적의 𝑄</a:t>
            </a:r>
          </a:p>
          <a:p>
            <a:r>
              <a:rPr lang="en-US"/>
              <a:t>Q와 𝑅</a:t>
            </a:r>
          </a:p>
          <a:p>
            <a:r>
              <a:rPr lang="en-US"/>
              <a:t>R을 찾아야 하는 이유</a:t>
            </a:r>
          </a:p>
          <a:p>
            <a:r>
              <a:rPr lang="en-US"/>
              <a:t>칼만 필터는 시스템의 상태 변화 및 측정 값에 포함된 잡음의 크기를 잘 이해해야 정확하게 작동합니다. 이때:</a:t>
            </a:r>
          </a:p>
          <a:p>
            <a:endParaRPr lang="en-US"/>
          </a:p>
          <a:p>
            <a:r>
              <a:rPr lang="en-US"/>
              <a:t>Q는 시스템의 프로세스 잡음을 나타내며, 실제 시스템 상태의 불확실성 정도를 나타냅니다.</a:t>
            </a:r>
          </a:p>
          <a:p>
            <a:r>
              <a:rPr lang="en-US"/>
              <a:t>R은 측정 잡음을 나타내며, 측정 값의 불확실성을 나타냅니다.</a:t>
            </a:r>
          </a:p>
          <a:p>
            <a:r>
              <a:rPr lang="en-US"/>
              <a:t>최적의 𝑄</a:t>
            </a:r>
          </a:p>
          <a:p>
            <a:r>
              <a:rPr lang="en-US"/>
              <a:t>Q와 𝑅</a:t>
            </a:r>
          </a:p>
          <a:p>
            <a:r>
              <a:rPr lang="en-US"/>
              <a:t>R을 찾는 이유는 이 값들이 잘 설정될수록 필터가 정확하게 상태를 추정하고, 잡음을 줄이며 시스템의 특성에 맞는 추정 결과를 제공하기 때문입니다.</a:t>
            </a:r>
          </a:p>
          <a:p>
            <a:endParaRPr lang="en-US"/>
          </a:p>
          <a:p>
            <a:r>
              <a:rPr lang="en-US"/>
              <a:t>스크립트</a:t>
            </a:r>
          </a:p>
          <a:p>
            <a:r>
              <a:rPr lang="en-US"/>
              <a:t>-----------------------------</a:t>
            </a:r>
          </a:p>
          <a:p>
            <a:r>
              <a:rPr lang="en-US"/>
              <a:t>칼만 필터는 예측한 거리와 측정된 거리의 오차를 줄이면서 최종 거리를 제공합니다. </a:t>
            </a:r>
          </a:p>
          <a:p>
            <a:r>
              <a:rPr lang="en-US"/>
              <a:t>최적의 시스템을 제공하고자 행렬 파라미터를 조정하였고 전문 구급대원의 데이터를 토대로 최적의 파라미터를 선정하였습니다.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단 5.9퍼센트의 확률로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모범적인 cpr을 </a:t>
            </a:r>
          </a:p>
          <a:p>
            <a:endParaRPr lang="en-US"/>
          </a:p>
          <a:p>
            <a:r>
              <a:rPr lang="en-US"/>
              <a:t>신뢰도 업 멘트</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30초 동안 움직임이 없을 경우 구급대에 신고</a:t>
            </a:r>
          </a:p>
          <a:p>
            <a:r>
              <a:rPr lang="en-US"/>
              <a:t>단, 심정지를 판단할 수 없어 낙상사고로만 신고하고</a:t>
            </a:r>
          </a:p>
          <a:p>
            <a:r>
              <a:rPr lang="en-US"/>
              <a:t>헬퍼는 핸드폰을 흔들면 CPR가이드를 들을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30초 동안 움직임이 없을 경우 구급대에 신고</a:t>
            </a:r>
          </a:p>
          <a:p>
            <a:r>
              <a:rPr lang="en-US"/>
              <a:t>단, 심정지를 판단할 수 없어 낙상사고로만 신고하고</a:t>
            </a:r>
          </a:p>
          <a:p>
            <a:r>
              <a:rPr lang="en-US"/>
              <a:t>헬퍼는 핸드폰을 흔들면 CPR가이드를 들을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갤럭시 워치와 함께, 위기의 순간에 기적을 선물하다. Push Of Life는 워치 내의 센서를 활용하여, 응급 구조 서비스를 제공하고 있습니다.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저희 서비스를 실제로 체험해보신 충청남도 119 김선영 소방위님의 말씀을 들어보겠습니다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삼성전자는 헬스 모니터 애플리케이션(앱)에 탑재된 ‘불규칙 심장 리듬 알림’이 미국 식품의약국(FDA) 승인을 획득했다고 9일 밝혔다. -&gt; 23년 </a:t>
            </a:r>
          </a:p>
          <a:p>
            <a:endParaRPr lang="en-US"/>
          </a:p>
          <a:p>
            <a:r>
              <a:rPr lang="en-US"/>
              <a:t>불규칙 심장 리듬 알림은 올 하반기 출시되는 ‘갤럭시 워치 6’에 탑재된다. 또 소프트웨어 업데이트를 통해 4·5 시리즈에도 적용된다.</a:t>
            </a:r>
          </a:p>
          <a:p>
            <a:endParaRPr lang="en-US"/>
          </a:p>
          <a:p>
            <a:r>
              <a:rPr lang="en-US"/>
              <a:t>불규칙 심장 리듬 알림은 ‘바이오 액티브 센서’를 통해 감지된다.</a:t>
            </a:r>
          </a:p>
          <a:p>
            <a:endParaRPr lang="en-US"/>
          </a:p>
          <a:p>
            <a:r>
              <a:rPr lang="en-US"/>
              <a:t>바이오 액티브 센서는 광학심박센서(PPG), 전기심박센서(ECG), 생체전기임피던스분석센서(BIA) 등 3개 센서를 칩셋 하나에 통합한 것으로 혈압, 심전도, 혈중 산소 포화도 등을 바로 측정할 수 있다.</a:t>
            </a:r>
          </a:p>
          <a:p>
            <a:endParaRPr lang="en-US"/>
          </a:p>
          <a:p>
            <a:r>
              <a:rPr lang="en-US"/>
              <a:t>센서가 사용자 불규칙 심장 박동을 연속적으로 감지하면 이를 이상 징후로 판단해 심방세동 가능성이 있다는 알림 메시지를 띄운다.</a:t>
            </a:r>
          </a:p>
          <a:p>
            <a:endParaRPr lang="en-US"/>
          </a:p>
          <a:p>
            <a:r>
              <a:rPr lang="en-US"/>
              <a:t>또 정확한 심장 박동 측정을 위해 갤럭시 워치에 탑재된 심전도 기능을 실행하라고 안내한다.</a:t>
            </a:r>
          </a:p>
          <a:p>
            <a:endParaRPr lang="en-US"/>
          </a:p>
          <a:p>
            <a:r>
              <a:rPr lang="en-US"/>
              <a:t>삼성전자 MX사업부 디지털 헬스팀장 혼 팍(Hon Pak) 상무는 “FDA 승인을 획득한 불규칙 심장 리듬 알림 기능은 심장 관련 위험 상황을 자각하지 못하는 사람에게 큰 도움이 될 것”이고 말했다.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12명, 2배 가량의 사람을 살리는 방법</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12명, 2배 가량의 사람을 살리는 방법</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생명을 살리는 손길, Push Of Life </a:t>
            </a:r>
          </a:p>
          <a:p>
            <a:r>
              <a:rPr lang="en-US"/>
              <a:t>발표 시작하겠습니다. </a:t>
            </a:r>
          </a:p>
          <a:p>
            <a:endParaRPr lang="en-US"/>
          </a:p>
          <a:p>
            <a:r>
              <a:rPr lang="en-US"/>
              <a:t>B303 최종 발표를 맡은 구고운입니다. </a:t>
            </a:r>
          </a:p>
          <a:p>
            <a:r>
              <a:rPr lang="en-US"/>
              <a:t>생명을 살리는 손길 Push of Life 발표 시작하도록 하겠습니다.</a:t>
            </a:r>
          </a:p>
          <a:p>
            <a:endParaRPr lang="en-US"/>
          </a:p>
          <a:p>
            <a:r>
              <a:rPr lang="en-US"/>
              <a:t>안녕하십니까.</a:t>
            </a:r>
          </a:p>
          <a:p>
            <a:r>
              <a:rPr lang="en-US"/>
              <a:t>B303 발표를 맡은 구고운입니다</a:t>
            </a:r>
          </a:p>
          <a:p>
            <a:r>
              <a:rPr lang="en-US"/>
              <a:t>생명을 살리는 손길, 우리가 함께할게요. PushOfLife </a:t>
            </a:r>
          </a:p>
          <a:p>
            <a:endParaRPr lang="en-US"/>
          </a:p>
          <a:p>
            <a:r>
              <a:rPr lang="en-US"/>
              <a:t>회피...</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목차로는</a:t>
            </a:r>
          </a:p>
          <a:p>
            <a:r>
              <a:rPr lang="en-US"/>
              <a:t>배경과  목표를 통한 서비스 개요,</a:t>
            </a:r>
          </a:p>
          <a:p>
            <a:r>
              <a:rPr lang="en-US"/>
              <a:t>그리고 시연과 함께 서비스 소개를 한 다음, </a:t>
            </a:r>
          </a:p>
          <a:p>
            <a:r>
              <a:rPr lang="en-US"/>
              <a:t>기대 효과를 설명하면서 마무리하겠습니다</a:t>
            </a:r>
          </a:p>
          <a:p>
            <a:endParaRPr lang="en-US"/>
          </a:p>
          <a:p>
            <a:endParaRPr lang="en-US"/>
          </a:p>
          <a:p>
            <a:r>
              <a:rPr lang="en-US"/>
              <a:t>[서비스 개요]</a:t>
            </a:r>
          </a:p>
          <a:p>
            <a:r>
              <a:rPr lang="en-US"/>
              <a:t>- 기획 배경</a:t>
            </a:r>
          </a:p>
          <a:p>
            <a:r>
              <a:rPr lang="en-US"/>
              <a:t>- 서비스 목표</a:t>
            </a:r>
          </a:p>
          <a:p>
            <a:endParaRPr lang="en-US"/>
          </a:p>
          <a:p>
            <a:r>
              <a:rPr lang="en-US"/>
              <a:t>[서비스 소개]</a:t>
            </a:r>
          </a:p>
          <a:p>
            <a:r>
              <a:rPr lang="en-US"/>
              <a:t>- 응급상황 알림 (통신)</a:t>
            </a:r>
          </a:p>
          <a:p>
            <a:r>
              <a:rPr lang="en-US"/>
              <a:t>&gt; 시연</a:t>
            </a:r>
          </a:p>
          <a:p>
            <a:r>
              <a:rPr lang="en-US"/>
              <a:t>&gt; 기술 소개</a:t>
            </a:r>
          </a:p>
          <a:p>
            <a:r>
              <a:rPr lang="en-US"/>
              <a:t>- CPR 피드백 (센서)</a:t>
            </a:r>
          </a:p>
          <a:p>
            <a:r>
              <a:rPr lang="en-US"/>
              <a:t>&gt; 시연</a:t>
            </a:r>
          </a:p>
          <a:p>
            <a:r>
              <a:rPr lang="en-US"/>
              <a:t>&gt; 기술 소개</a:t>
            </a:r>
          </a:p>
          <a:p>
            <a:r>
              <a:rPr lang="en-US"/>
              <a:t>- 추가 기능</a:t>
            </a:r>
          </a:p>
          <a:p>
            <a:r>
              <a:rPr lang="en-US"/>
              <a:t>- 성능 테스트</a:t>
            </a:r>
          </a:p>
          <a:p>
            <a:endParaRPr lang="en-US"/>
          </a:p>
          <a:p>
            <a:r>
              <a:rPr lang="en-US"/>
              <a:t>[기대 효과]</a:t>
            </a:r>
          </a:p>
          <a:p>
            <a:r>
              <a:rPr lang="en-US"/>
              <a:t>- 기대 효과</a:t>
            </a:r>
          </a:p>
          <a:p>
            <a:r>
              <a:rPr lang="en-US"/>
              <a:t>- 발전 가능성</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그래프를 보시면 고령화에 따라 매년 급성심정지 환자가 증가한다는 사실을 알 수 있습니다</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2.jpe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2.jpe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jpe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7.sv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26.jpeg"/><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7.svg"/><Relationship Id="rId12"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gif"/><Relationship Id="rId10" Type="http://schemas.openxmlformats.org/officeDocument/2006/relationships/image" Target="../media/image32.png"/><Relationship Id="rId4" Type="http://schemas.openxmlformats.org/officeDocument/2006/relationships/image" Target="../media/image34.sv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26.jpe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42.png"/><Relationship Id="rId10" Type="http://schemas.openxmlformats.org/officeDocument/2006/relationships/image" Target="../media/image56.svg"/><Relationship Id="rId4" Type="http://schemas.openxmlformats.org/officeDocument/2006/relationships/image" Target="../media/image37.svg"/></Relationships>
</file>

<file path=ppt/slides/_rels/slide35.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56.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52.sv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56.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52.sv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0.sv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0.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45.jpe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7.sv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1.sv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7.sv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50.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60.jpeg"/><Relationship Id="rId3" Type="http://schemas.microsoft.com/office/2007/relationships/media" Target="../media/media7.mp4"/><Relationship Id="rId7" Type="http://schemas.openxmlformats.org/officeDocument/2006/relationships/image" Target="../media/image59.jpe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video" Target="../media/media7.mp4"/></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4"/><Relationship Id="rId1" Type="http://schemas.openxmlformats.org/officeDocument/2006/relationships/video" Target="NULL" TargetMode="External"/><Relationship Id="rId5" Type="http://schemas.openxmlformats.org/officeDocument/2006/relationships/image" Target="../media/image68.jpeg"/><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69.jpeg"/><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72.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95.sv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95.sv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75.jpe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95.sv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75.jpe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95.sv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192133" y="4719484"/>
            <a:ext cx="15735553" cy="2971800"/>
          </a:xfrm>
          <a:prstGeom prst="rect">
            <a:avLst/>
          </a:prstGeom>
        </p:spPr>
        <p:txBody>
          <a:bodyPr lIns="0" tIns="0" rIns="0" bIns="0" rtlCol="0" anchor="t">
            <a:spAutoFit/>
          </a:bodyPr>
          <a:lstStyle/>
          <a:p>
            <a:pPr algn="ctr">
              <a:lnSpc>
                <a:spcPts val="5999"/>
              </a:lnSpc>
            </a:pPr>
            <a:r>
              <a:rPr lang="en-US" sz="3999" spc="-359">
                <a:solidFill>
                  <a:srgbClr val="FFFFFF"/>
                </a:solidFill>
                <a:latin typeface="Source Han Sans KR"/>
                <a:ea typeface="Source Han Sans KR"/>
                <a:cs typeface="Source Han Sans KR"/>
                <a:sym typeface="Source Han Sans KR"/>
              </a:rPr>
              <a:t>쉬는 시간에 서비스 명세서를 공유해 드렸습니다.</a:t>
            </a:r>
          </a:p>
          <a:p>
            <a:pPr algn="ctr">
              <a:lnSpc>
                <a:spcPts val="5999"/>
              </a:lnSpc>
            </a:pPr>
            <a:r>
              <a:rPr lang="en-US" sz="3999" spc="-359">
                <a:solidFill>
                  <a:srgbClr val="FFFFFF"/>
                </a:solidFill>
                <a:latin typeface="Source Han Sans KR"/>
                <a:ea typeface="Source Han Sans KR"/>
                <a:cs typeface="Source Han Sans KR"/>
                <a:sym typeface="Source Han Sans KR"/>
              </a:rPr>
              <a:t>자세한 내용은 이후 진행될 발표의 자료 좌측 하단에 있는</a:t>
            </a:r>
          </a:p>
          <a:p>
            <a:pPr algn="ctr">
              <a:lnSpc>
                <a:spcPts val="5999"/>
              </a:lnSpc>
            </a:pPr>
            <a:r>
              <a:rPr lang="en-US" sz="3999" spc="-359">
                <a:solidFill>
                  <a:srgbClr val="FFFFFF"/>
                </a:solidFill>
                <a:latin typeface="Source Han Sans KR"/>
                <a:ea typeface="Source Han Sans KR"/>
                <a:cs typeface="Source Han Sans KR"/>
                <a:sym typeface="Source Han Sans KR"/>
              </a:rPr>
              <a:t>색인을 참고해 주시면 감사하겠습니다.</a:t>
            </a:r>
          </a:p>
          <a:p>
            <a:pPr algn="ctr">
              <a:lnSpc>
                <a:spcPts val="5999"/>
              </a:lnSpc>
            </a:pPr>
            <a:r>
              <a:rPr lang="en-US" sz="3999" spc="-359">
                <a:solidFill>
                  <a:srgbClr val="FFFFFF"/>
                </a:solidFill>
                <a:latin typeface="Source Han Sans KR"/>
                <a:ea typeface="Source Han Sans KR"/>
                <a:cs typeface="Source Han Sans KR"/>
                <a:sym typeface="Source Han Sans KR"/>
              </a:rPr>
              <a:t>색인 번호는 서비스 명세서 페이지 번호와 동일합니다.</a:t>
            </a:r>
          </a:p>
        </p:txBody>
      </p:sp>
      <p:sp>
        <p:nvSpPr>
          <p:cNvPr id="3" name="TextBox 3"/>
          <p:cNvSpPr txBox="1"/>
          <p:nvPr/>
        </p:nvSpPr>
        <p:spPr>
          <a:xfrm>
            <a:off x="5636154" y="2807403"/>
            <a:ext cx="6847511" cy="1377949"/>
          </a:xfrm>
          <a:prstGeom prst="rect">
            <a:avLst/>
          </a:prstGeom>
        </p:spPr>
        <p:txBody>
          <a:bodyPr lIns="0" tIns="0" rIns="0" bIns="0" rtlCol="0" anchor="t">
            <a:spAutoFit/>
          </a:bodyPr>
          <a:lstStyle/>
          <a:p>
            <a:pPr algn="ctr">
              <a:lnSpc>
                <a:spcPts val="11200"/>
              </a:lnSpc>
              <a:spcBef>
                <a:spcPct val="0"/>
              </a:spcBef>
            </a:pPr>
            <a:r>
              <a:rPr lang="en-US" sz="8000" b="1" spc="-560">
                <a:solidFill>
                  <a:srgbClr val="FFFFFF"/>
                </a:solidFill>
                <a:latin typeface="Source Han Sans KR Heavy"/>
                <a:ea typeface="Source Han Sans KR Heavy"/>
                <a:cs typeface="Source Han Sans KR Heavy"/>
                <a:sym typeface="Source Han Sans KR Heavy"/>
              </a:rPr>
              <a:t>발표 전 안내 사항</a:t>
            </a:r>
          </a:p>
        </p:txBody>
      </p:sp>
      <p:grpSp>
        <p:nvGrpSpPr>
          <p:cNvPr id="4" name="Group 4"/>
          <p:cNvGrpSpPr/>
          <p:nvPr/>
        </p:nvGrpSpPr>
        <p:grpSpPr>
          <a:xfrm>
            <a:off x="-12027" y="9019007"/>
            <a:ext cx="1487635" cy="1104816"/>
            <a:chOff x="0" y="0"/>
            <a:chExt cx="391805" cy="290980"/>
          </a:xfrm>
        </p:grpSpPr>
        <p:sp>
          <p:nvSpPr>
            <p:cNvPr id="5" name="Freeform 5"/>
            <p:cNvSpPr/>
            <p:nvPr/>
          </p:nvSpPr>
          <p:spPr>
            <a:xfrm>
              <a:off x="0" y="0"/>
              <a:ext cx="391805" cy="290980"/>
            </a:xfrm>
            <a:custGeom>
              <a:avLst/>
              <a:gdLst/>
              <a:ahLst/>
              <a:cxnLst/>
              <a:rect l="l" t="t" r="r" b="b"/>
              <a:pathLst>
                <a:path w="391805" h="290980">
                  <a:moveTo>
                    <a:pt x="0" y="0"/>
                  </a:moveTo>
                  <a:lnTo>
                    <a:pt x="391805" y="0"/>
                  </a:lnTo>
                  <a:lnTo>
                    <a:pt x="391805" y="290980"/>
                  </a:lnTo>
                  <a:lnTo>
                    <a:pt x="0" y="290980"/>
                  </a:lnTo>
                  <a:close/>
                </a:path>
              </a:pathLst>
            </a:custGeom>
            <a:solidFill>
              <a:srgbClr val="FFFFFF"/>
            </a:solidFill>
          </p:spPr>
        </p:sp>
        <p:sp>
          <p:nvSpPr>
            <p:cNvPr id="6" name="TextBox 6"/>
            <p:cNvSpPr txBox="1"/>
            <p:nvPr/>
          </p:nvSpPr>
          <p:spPr>
            <a:xfrm>
              <a:off x="0" y="-47625"/>
              <a:ext cx="391805" cy="338605"/>
            </a:xfrm>
            <a:prstGeom prst="rect">
              <a:avLst/>
            </a:prstGeom>
          </p:spPr>
          <p:txBody>
            <a:bodyPr lIns="50800" tIns="50800" rIns="50800" bIns="50800" rtlCol="0" anchor="ctr"/>
            <a:lstStyle/>
            <a:p>
              <a:pPr algn="ctr">
                <a:lnSpc>
                  <a:spcPts val="3640"/>
                </a:lnSpc>
              </a:pPr>
              <a:r>
                <a:rPr lang="en-US" sz="2600" b="1">
                  <a:solidFill>
                    <a:srgbClr val="000000"/>
                  </a:solidFill>
                  <a:latin typeface="Source Han Sans KR Bold"/>
                  <a:ea typeface="Source Han Sans KR Bold"/>
                  <a:cs typeface="Source Han Sans KR Bold"/>
                  <a:sym typeface="Source Han Sans KR Bold"/>
                </a:rPr>
                <a:t>색인</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C"/>
        </a:solidFill>
        <a:effectLst/>
      </p:bgPr>
    </p:bg>
    <p:spTree>
      <p:nvGrpSpPr>
        <p:cNvPr id="1" name=""/>
        <p:cNvGrpSpPr/>
        <p:nvPr/>
      </p:nvGrpSpPr>
      <p:grpSpPr>
        <a:xfrm>
          <a:off x="0" y="0"/>
          <a:ext cx="0" cy="0"/>
          <a:chOff x="0" y="0"/>
          <a:chExt cx="0" cy="0"/>
        </a:xfrm>
      </p:grpSpPr>
      <p:sp>
        <p:nvSpPr>
          <p:cNvPr id="2" name="Freeform 2"/>
          <p:cNvSpPr/>
          <p:nvPr/>
        </p:nvSpPr>
        <p:spPr>
          <a:xfrm>
            <a:off x="3067930" y="3376440"/>
            <a:ext cx="12152139" cy="5881860"/>
          </a:xfrm>
          <a:custGeom>
            <a:avLst/>
            <a:gdLst/>
            <a:ahLst/>
            <a:cxnLst/>
            <a:rect l="l" t="t" r="r" b="b"/>
            <a:pathLst>
              <a:path w="12152139" h="5881860">
                <a:moveTo>
                  <a:pt x="0" y="0"/>
                </a:moveTo>
                <a:lnTo>
                  <a:pt x="12152140" y="0"/>
                </a:lnTo>
                <a:lnTo>
                  <a:pt x="12152140" y="5881860"/>
                </a:lnTo>
                <a:lnTo>
                  <a:pt x="0" y="5881860"/>
                </a:lnTo>
                <a:lnTo>
                  <a:pt x="0" y="0"/>
                </a:lnTo>
                <a:close/>
              </a:path>
            </a:pathLst>
          </a:custGeom>
          <a:blipFill>
            <a:blip r:embed="rId3"/>
            <a:stretch>
              <a:fillRect b="-14148"/>
            </a:stretch>
          </a:blipFill>
        </p:spPr>
      </p:sp>
      <p:grpSp>
        <p:nvGrpSpPr>
          <p:cNvPr id="3" name="Group 3"/>
          <p:cNvGrpSpPr/>
          <p:nvPr/>
        </p:nvGrpSpPr>
        <p:grpSpPr>
          <a:xfrm>
            <a:off x="687898" y="642722"/>
            <a:ext cx="2854164" cy="771956"/>
            <a:chOff x="0" y="0"/>
            <a:chExt cx="3805553" cy="1029274"/>
          </a:xfrm>
        </p:grpSpPr>
        <p:grpSp>
          <p:nvGrpSpPr>
            <p:cNvPr id="4" name="Group 4"/>
            <p:cNvGrpSpPr/>
            <p:nvPr/>
          </p:nvGrpSpPr>
          <p:grpSpPr>
            <a:xfrm>
              <a:off x="0" y="0"/>
              <a:ext cx="3805553" cy="1029274"/>
              <a:chOff x="0" y="0"/>
              <a:chExt cx="1007200" cy="272414"/>
            </a:xfrm>
          </p:grpSpPr>
          <p:sp>
            <p:nvSpPr>
              <p:cNvPr id="5" name="Freeform 5"/>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6" name="TextBox 6"/>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기획 배경</a:t>
              </a:r>
            </a:p>
          </p:txBody>
        </p:sp>
      </p:grpSp>
      <p:sp>
        <p:nvSpPr>
          <p:cNvPr id="8" name="TextBox 8"/>
          <p:cNvSpPr txBox="1"/>
          <p:nvPr/>
        </p:nvSpPr>
        <p:spPr>
          <a:xfrm>
            <a:off x="6421993" y="923925"/>
            <a:ext cx="5444014" cy="936625"/>
          </a:xfrm>
          <a:prstGeom prst="rect">
            <a:avLst/>
          </a:prstGeom>
        </p:spPr>
        <p:txBody>
          <a:bodyPr lIns="0" tIns="0" rIns="0" bIns="0" rtlCol="0" anchor="t">
            <a:spAutoFit/>
          </a:bodyPr>
          <a:lstStyle/>
          <a:p>
            <a:pPr algn="just">
              <a:lnSpc>
                <a:spcPts val="7699"/>
              </a:lnSpc>
            </a:pPr>
            <a:r>
              <a:rPr lang="en-US" sz="5499" b="1" spc="-549">
                <a:solidFill>
                  <a:srgbClr val="E90162"/>
                </a:solidFill>
                <a:latin typeface="Source Han Sans KR Heavy"/>
                <a:ea typeface="Source Han Sans KR Heavy"/>
                <a:cs typeface="Source Han Sans KR Heavy"/>
                <a:sym typeface="Source Han Sans KR Heavy"/>
              </a:rPr>
              <a:t>급성심정지</a:t>
            </a:r>
            <a:r>
              <a:rPr lang="en-US" sz="5499" b="1" spc="-549">
                <a:solidFill>
                  <a:srgbClr val="000000"/>
                </a:solidFill>
                <a:latin typeface="Source Han Sans KR Bold"/>
                <a:ea typeface="Source Han Sans KR Bold"/>
                <a:cs typeface="Source Han Sans KR Bold"/>
                <a:sym typeface="Source Han Sans KR Bold"/>
              </a:rPr>
              <a:t> 발생 현황</a:t>
            </a:r>
          </a:p>
        </p:txBody>
      </p:sp>
      <p:sp>
        <p:nvSpPr>
          <p:cNvPr id="9" name="TextBox 9"/>
          <p:cNvSpPr txBox="1"/>
          <p:nvPr/>
        </p:nvSpPr>
        <p:spPr>
          <a:xfrm>
            <a:off x="4660844" y="2030993"/>
            <a:ext cx="8966312" cy="762000"/>
          </a:xfrm>
          <a:prstGeom prst="rect">
            <a:avLst/>
          </a:prstGeom>
        </p:spPr>
        <p:txBody>
          <a:bodyPr lIns="0" tIns="0" rIns="0" bIns="0" rtlCol="0" anchor="t">
            <a:spAutoFit/>
          </a:bodyPr>
          <a:lstStyle/>
          <a:p>
            <a:pPr algn="just">
              <a:lnSpc>
                <a:spcPts val="6299"/>
              </a:lnSpc>
            </a:pPr>
            <a:r>
              <a:rPr lang="en-US" sz="4500" b="1" spc="-450">
                <a:solidFill>
                  <a:srgbClr val="000000"/>
                </a:solidFill>
                <a:latin typeface="Source Han Sans KR Bold"/>
                <a:ea typeface="Source Han Sans KR Bold"/>
                <a:cs typeface="Source Han Sans KR Bold"/>
                <a:sym typeface="Source Han Sans KR Bold"/>
              </a:rPr>
              <a:t>고령화</a:t>
            </a:r>
            <a:r>
              <a:rPr lang="en-US" sz="4500" spc="-450">
                <a:solidFill>
                  <a:srgbClr val="000000"/>
                </a:solidFill>
                <a:latin typeface="Source Han Sans KR"/>
                <a:ea typeface="Source Han Sans KR"/>
                <a:cs typeface="Source Han Sans KR"/>
                <a:sym typeface="Source Han Sans KR"/>
              </a:rPr>
              <a:t>에 따라 연도별 꾸준히 </a:t>
            </a:r>
            <a:r>
              <a:rPr lang="en-US" sz="4500" b="1" spc="-450">
                <a:solidFill>
                  <a:srgbClr val="000000"/>
                </a:solidFill>
                <a:latin typeface="Source Han Sans KR Bold"/>
                <a:ea typeface="Source Han Sans KR Bold"/>
                <a:cs typeface="Source Han Sans KR Bold"/>
                <a:sym typeface="Source Han Sans KR Bold"/>
              </a:rPr>
              <a:t>증가</a:t>
            </a:r>
            <a:r>
              <a:rPr lang="en-US" sz="4500" spc="-450">
                <a:solidFill>
                  <a:srgbClr val="000000"/>
                </a:solidFill>
                <a:latin typeface="Source Han Sans KR"/>
                <a:ea typeface="Source Han Sans KR"/>
                <a:cs typeface="Source Han Sans KR"/>
                <a:sym typeface="Source Han Sans KR"/>
              </a:rPr>
              <a:t>하는 추세</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C"/>
        </a:solidFill>
        <a:effectLst/>
      </p:bgPr>
    </p:bg>
    <p:spTree>
      <p:nvGrpSpPr>
        <p:cNvPr id="1" name=""/>
        <p:cNvGrpSpPr/>
        <p:nvPr/>
      </p:nvGrpSpPr>
      <p:grpSpPr>
        <a:xfrm>
          <a:off x="0" y="0"/>
          <a:ext cx="0" cy="0"/>
          <a:chOff x="0" y="0"/>
          <a:chExt cx="0" cy="0"/>
        </a:xfrm>
      </p:grpSpPr>
      <p:sp>
        <p:nvSpPr>
          <p:cNvPr id="2" name="TextBox 2"/>
          <p:cNvSpPr txBox="1"/>
          <p:nvPr/>
        </p:nvSpPr>
        <p:spPr>
          <a:xfrm>
            <a:off x="4660844" y="2030993"/>
            <a:ext cx="8966312" cy="762000"/>
          </a:xfrm>
          <a:prstGeom prst="rect">
            <a:avLst/>
          </a:prstGeom>
        </p:spPr>
        <p:txBody>
          <a:bodyPr lIns="0" tIns="0" rIns="0" bIns="0" rtlCol="0" anchor="t">
            <a:spAutoFit/>
          </a:bodyPr>
          <a:lstStyle/>
          <a:p>
            <a:pPr algn="ctr">
              <a:lnSpc>
                <a:spcPts val="6299"/>
              </a:lnSpc>
            </a:pPr>
            <a:r>
              <a:rPr lang="en-US" sz="4500" spc="-450">
                <a:solidFill>
                  <a:srgbClr val="000000"/>
                </a:solidFill>
                <a:latin typeface="Source Han Sans KR"/>
                <a:ea typeface="Source Han Sans KR"/>
                <a:cs typeface="Source Han Sans KR"/>
                <a:sym typeface="Source Han Sans KR"/>
              </a:rPr>
              <a:t>심폐소생술 시행 시 생존률 </a:t>
            </a:r>
            <a:r>
              <a:rPr lang="en-US" sz="4500" b="1" spc="-450">
                <a:solidFill>
                  <a:srgbClr val="E90162"/>
                </a:solidFill>
                <a:latin typeface="Source Han Sans KR Heavy"/>
                <a:ea typeface="Source Han Sans KR Heavy"/>
                <a:cs typeface="Source Han Sans KR Heavy"/>
                <a:sym typeface="Source Han Sans KR Heavy"/>
              </a:rPr>
              <a:t>2.3배</a:t>
            </a:r>
            <a:r>
              <a:rPr lang="en-US" sz="4500" spc="-450">
                <a:solidFill>
                  <a:srgbClr val="000000"/>
                </a:solidFill>
                <a:latin typeface="Source Han Sans KR"/>
                <a:ea typeface="Source Han Sans KR"/>
                <a:cs typeface="Source Han Sans KR"/>
                <a:sym typeface="Source Han Sans KR"/>
              </a:rPr>
              <a:t> 증가</a:t>
            </a:r>
          </a:p>
        </p:txBody>
      </p:sp>
      <p:grpSp>
        <p:nvGrpSpPr>
          <p:cNvPr id="3" name="Group 3"/>
          <p:cNvGrpSpPr/>
          <p:nvPr/>
        </p:nvGrpSpPr>
        <p:grpSpPr>
          <a:xfrm>
            <a:off x="5867565" y="3069218"/>
            <a:ext cx="6769165" cy="6824049"/>
            <a:chOff x="0" y="0"/>
            <a:chExt cx="1782825" cy="1797280"/>
          </a:xfrm>
        </p:grpSpPr>
        <p:sp>
          <p:nvSpPr>
            <p:cNvPr id="4" name="Freeform 4"/>
            <p:cNvSpPr/>
            <p:nvPr/>
          </p:nvSpPr>
          <p:spPr>
            <a:xfrm>
              <a:off x="0" y="0"/>
              <a:ext cx="1782825" cy="1797280"/>
            </a:xfrm>
            <a:custGeom>
              <a:avLst/>
              <a:gdLst/>
              <a:ahLst/>
              <a:cxnLst/>
              <a:rect l="l" t="t" r="r" b="b"/>
              <a:pathLst>
                <a:path w="1782825" h="1797280">
                  <a:moveTo>
                    <a:pt x="0" y="0"/>
                  </a:moveTo>
                  <a:lnTo>
                    <a:pt x="1782825" y="0"/>
                  </a:lnTo>
                  <a:lnTo>
                    <a:pt x="1782825" y="1797280"/>
                  </a:lnTo>
                  <a:lnTo>
                    <a:pt x="0" y="1797280"/>
                  </a:lnTo>
                  <a:close/>
                </a:path>
              </a:pathLst>
            </a:custGeom>
            <a:solidFill>
              <a:srgbClr val="FFFFFF"/>
            </a:solidFill>
          </p:spPr>
        </p:sp>
        <p:sp>
          <p:nvSpPr>
            <p:cNvPr id="5" name="TextBox 5"/>
            <p:cNvSpPr txBox="1"/>
            <p:nvPr/>
          </p:nvSpPr>
          <p:spPr>
            <a:xfrm>
              <a:off x="0" y="-38100"/>
              <a:ext cx="1782825" cy="1835380"/>
            </a:xfrm>
            <a:prstGeom prst="rect">
              <a:avLst/>
            </a:prstGeom>
          </p:spPr>
          <p:txBody>
            <a:bodyPr lIns="50800" tIns="50800" rIns="50800" bIns="50800" rtlCol="0" anchor="ctr"/>
            <a:lstStyle/>
            <a:p>
              <a:pPr algn="ctr">
                <a:lnSpc>
                  <a:spcPts val="3079"/>
                </a:lnSpc>
              </a:pPr>
              <a:endParaRPr/>
            </a:p>
          </p:txBody>
        </p:sp>
      </p:grpSp>
      <p:sp>
        <p:nvSpPr>
          <p:cNvPr id="6" name="Freeform 6"/>
          <p:cNvSpPr/>
          <p:nvPr/>
        </p:nvSpPr>
        <p:spPr>
          <a:xfrm flipH="1">
            <a:off x="602646" y="2371901"/>
            <a:ext cx="7685041" cy="9752445"/>
          </a:xfrm>
          <a:custGeom>
            <a:avLst/>
            <a:gdLst/>
            <a:ahLst/>
            <a:cxnLst/>
            <a:rect l="l" t="t" r="r" b="b"/>
            <a:pathLst>
              <a:path w="7685041" h="9752445">
                <a:moveTo>
                  <a:pt x="7685041" y="0"/>
                </a:moveTo>
                <a:lnTo>
                  <a:pt x="0" y="0"/>
                </a:lnTo>
                <a:lnTo>
                  <a:pt x="0" y="9752445"/>
                </a:lnTo>
                <a:lnTo>
                  <a:pt x="7685041" y="9752445"/>
                </a:lnTo>
                <a:lnTo>
                  <a:pt x="7685041" y="0"/>
                </a:lnTo>
                <a:close/>
              </a:path>
            </a:pathLst>
          </a:custGeom>
          <a:blipFill>
            <a:blip r:embed="rId2">
              <a:alphaModFix amt="30000"/>
            </a:blip>
            <a:stretch>
              <a:fillRect/>
            </a:stretch>
          </a:blipFill>
        </p:spPr>
      </p:sp>
      <p:grpSp>
        <p:nvGrpSpPr>
          <p:cNvPr id="7" name="Group 7"/>
          <p:cNvGrpSpPr/>
          <p:nvPr/>
        </p:nvGrpSpPr>
        <p:grpSpPr>
          <a:xfrm>
            <a:off x="687898" y="642722"/>
            <a:ext cx="2854164" cy="771956"/>
            <a:chOff x="0" y="0"/>
            <a:chExt cx="3805553" cy="1029274"/>
          </a:xfrm>
        </p:grpSpPr>
        <p:grpSp>
          <p:nvGrpSpPr>
            <p:cNvPr id="8" name="Group 8"/>
            <p:cNvGrpSpPr/>
            <p:nvPr/>
          </p:nvGrpSpPr>
          <p:grpSpPr>
            <a:xfrm>
              <a:off x="0" y="0"/>
              <a:ext cx="3805553" cy="1029274"/>
              <a:chOff x="0" y="0"/>
              <a:chExt cx="1007200" cy="272414"/>
            </a:xfrm>
          </p:grpSpPr>
          <p:sp>
            <p:nvSpPr>
              <p:cNvPr id="9" name="Freeform 9"/>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0" name="TextBox 10"/>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1" name="TextBox 11"/>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기획 배경</a:t>
              </a:r>
            </a:p>
          </p:txBody>
        </p:sp>
      </p:grpSp>
      <p:pic>
        <p:nvPicPr>
          <p:cNvPr id="12" name="Picture 12"/>
          <p:cNvPicPr>
            <a:picLocks noChangeAspect="1"/>
          </p:cNvPicPr>
          <p:nvPr/>
        </p:nvPicPr>
        <p:blipFill>
          <a:blip r:embed="rId3"/>
          <a:stretch>
            <a:fillRect/>
          </a:stretch>
        </p:blipFill>
        <p:spPr>
          <a:xfrm>
            <a:off x="5616412" y="2770092"/>
            <a:ext cx="7625842" cy="6964969"/>
          </a:xfrm>
          <a:prstGeom prst="rect">
            <a:avLst/>
          </a:prstGeom>
        </p:spPr>
      </p:pic>
      <p:sp>
        <p:nvSpPr>
          <p:cNvPr id="13" name="AutoShape 13"/>
          <p:cNvSpPr/>
          <p:nvPr/>
        </p:nvSpPr>
        <p:spPr>
          <a:xfrm>
            <a:off x="10754817" y="3805756"/>
            <a:ext cx="0" cy="2196375"/>
          </a:xfrm>
          <a:prstGeom prst="line">
            <a:avLst/>
          </a:prstGeom>
          <a:ln w="76200" cap="flat">
            <a:solidFill>
              <a:srgbClr val="E90162"/>
            </a:solidFill>
            <a:prstDash val="solid"/>
            <a:headEnd type="arrow" w="med" len="sm"/>
            <a:tailEnd type="arrow" w="med" len="sm"/>
          </a:ln>
        </p:spPr>
      </p:sp>
      <p:sp>
        <p:nvSpPr>
          <p:cNvPr id="14" name="AutoShape 14"/>
          <p:cNvSpPr/>
          <p:nvPr/>
        </p:nvSpPr>
        <p:spPr>
          <a:xfrm flipH="1">
            <a:off x="7694762" y="3828620"/>
            <a:ext cx="3060055" cy="0"/>
          </a:xfrm>
          <a:prstGeom prst="line">
            <a:avLst/>
          </a:prstGeom>
          <a:ln w="38100" cap="flat">
            <a:solidFill>
              <a:srgbClr val="E90162"/>
            </a:solidFill>
            <a:prstDash val="sysDot"/>
            <a:headEnd type="none" w="sm" len="sm"/>
            <a:tailEnd type="none" w="sm" len="sm"/>
          </a:ln>
        </p:spPr>
      </p:sp>
      <p:sp>
        <p:nvSpPr>
          <p:cNvPr id="15" name="Freeform 15"/>
          <p:cNvSpPr/>
          <p:nvPr/>
        </p:nvSpPr>
        <p:spPr>
          <a:xfrm>
            <a:off x="7827602" y="9319193"/>
            <a:ext cx="2989241" cy="447144"/>
          </a:xfrm>
          <a:custGeom>
            <a:avLst/>
            <a:gdLst/>
            <a:ahLst/>
            <a:cxnLst/>
            <a:rect l="l" t="t" r="r" b="b"/>
            <a:pathLst>
              <a:path w="2989241" h="447144">
                <a:moveTo>
                  <a:pt x="0" y="0"/>
                </a:moveTo>
                <a:lnTo>
                  <a:pt x="2989241" y="0"/>
                </a:lnTo>
                <a:lnTo>
                  <a:pt x="2989241" y="447144"/>
                </a:lnTo>
                <a:lnTo>
                  <a:pt x="0" y="447144"/>
                </a:lnTo>
                <a:lnTo>
                  <a:pt x="0" y="0"/>
                </a:lnTo>
                <a:close/>
              </a:path>
            </a:pathLst>
          </a:custGeom>
          <a:blipFill>
            <a:blip r:embed="rId4"/>
            <a:stretch>
              <a:fillRect/>
            </a:stretch>
          </a:blipFill>
        </p:spPr>
      </p:sp>
      <p:sp>
        <p:nvSpPr>
          <p:cNvPr id="16" name="TextBox 16"/>
          <p:cNvSpPr txBox="1"/>
          <p:nvPr/>
        </p:nvSpPr>
        <p:spPr>
          <a:xfrm>
            <a:off x="8472937" y="4473893"/>
            <a:ext cx="2196703" cy="752475"/>
          </a:xfrm>
          <a:prstGeom prst="rect">
            <a:avLst/>
          </a:prstGeom>
        </p:spPr>
        <p:txBody>
          <a:bodyPr lIns="0" tIns="0" rIns="0" bIns="0" rtlCol="0" anchor="t">
            <a:spAutoFit/>
          </a:bodyPr>
          <a:lstStyle/>
          <a:p>
            <a:pPr algn="ctr">
              <a:lnSpc>
                <a:spcPts val="6299"/>
              </a:lnSpc>
              <a:spcBef>
                <a:spcPct val="0"/>
              </a:spcBef>
            </a:pPr>
            <a:r>
              <a:rPr lang="en-US" sz="4499" b="1" spc="-449">
                <a:solidFill>
                  <a:srgbClr val="E90162"/>
                </a:solidFill>
                <a:latin typeface="Source Han Sans KR Bold"/>
                <a:ea typeface="Source Han Sans KR Bold"/>
                <a:cs typeface="Source Han Sans KR Bold"/>
                <a:sym typeface="Source Han Sans KR Bold"/>
              </a:rPr>
              <a:t>2.3배 차이</a:t>
            </a:r>
          </a:p>
        </p:txBody>
      </p:sp>
      <p:sp>
        <p:nvSpPr>
          <p:cNvPr id="17" name="TextBox 17"/>
          <p:cNvSpPr txBox="1"/>
          <p:nvPr/>
        </p:nvSpPr>
        <p:spPr>
          <a:xfrm>
            <a:off x="5460085" y="923925"/>
            <a:ext cx="7367829" cy="936625"/>
          </a:xfrm>
          <a:prstGeom prst="rect">
            <a:avLst/>
          </a:prstGeom>
        </p:spPr>
        <p:txBody>
          <a:bodyPr lIns="0" tIns="0" rIns="0" bIns="0" rtlCol="0" anchor="t">
            <a:spAutoFit/>
          </a:bodyPr>
          <a:lstStyle/>
          <a:p>
            <a:pPr algn="ctr">
              <a:lnSpc>
                <a:spcPts val="7699"/>
              </a:lnSpc>
            </a:pPr>
            <a:r>
              <a:rPr lang="en-US" sz="5499" b="1" spc="-549">
                <a:solidFill>
                  <a:srgbClr val="E90162"/>
                </a:solidFill>
                <a:latin typeface="Source Han Sans KR Heavy"/>
                <a:ea typeface="Source Han Sans KR Heavy"/>
                <a:cs typeface="Source Han Sans KR Heavy"/>
                <a:sym typeface="Source Han Sans KR Heavy"/>
              </a:rPr>
              <a:t>심폐소생술</a:t>
            </a:r>
            <a:r>
              <a:rPr lang="en-US" sz="5499" b="1" spc="-549">
                <a:solidFill>
                  <a:srgbClr val="000000"/>
                </a:solidFill>
                <a:latin typeface="Source Han Sans KR Bold"/>
                <a:ea typeface="Source Han Sans KR Bold"/>
                <a:cs typeface="Source Han Sans KR Bold"/>
                <a:sym typeface="Source Han Sans KR Bold"/>
              </a:rPr>
              <a:t> 시행 생존률</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866083" y="9395047"/>
            <a:ext cx="555835" cy="0"/>
          </a:xfrm>
          <a:prstGeom prst="line">
            <a:avLst/>
          </a:prstGeom>
          <a:ln w="9525" cap="flat">
            <a:solidFill>
              <a:srgbClr val="282D30"/>
            </a:solidFill>
            <a:prstDash val="solid"/>
            <a:headEnd type="none" w="sm" len="sm"/>
            <a:tailEnd type="none" w="sm" len="sm"/>
          </a:ln>
        </p:spPr>
      </p:sp>
      <p:sp>
        <p:nvSpPr>
          <p:cNvPr id="3" name="AutoShape 3"/>
          <p:cNvSpPr/>
          <p:nvPr/>
        </p:nvSpPr>
        <p:spPr>
          <a:xfrm flipV="1">
            <a:off x="8867391" y="1023937"/>
            <a:ext cx="555835" cy="0"/>
          </a:xfrm>
          <a:prstGeom prst="line">
            <a:avLst/>
          </a:prstGeom>
          <a:ln w="9525" cap="flat">
            <a:solidFill>
              <a:srgbClr val="282D30"/>
            </a:solidFill>
            <a:prstDash val="solid"/>
            <a:headEnd type="none" w="sm" len="sm"/>
            <a:tailEnd type="none" w="sm" len="sm"/>
          </a:ln>
        </p:spPr>
      </p:sp>
      <p:sp>
        <p:nvSpPr>
          <p:cNvPr id="4" name="AutoShape 4"/>
          <p:cNvSpPr/>
          <p:nvPr/>
        </p:nvSpPr>
        <p:spPr>
          <a:xfrm flipH="1" flipV="1">
            <a:off x="17268825" y="4895047"/>
            <a:ext cx="0" cy="555835"/>
          </a:xfrm>
          <a:prstGeom prst="line">
            <a:avLst/>
          </a:prstGeom>
          <a:ln w="9525" cap="flat">
            <a:solidFill>
              <a:srgbClr val="282D30"/>
            </a:solidFill>
            <a:prstDash val="solid"/>
            <a:headEnd type="none" w="sm" len="sm"/>
            <a:tailEnd type="none" w="sm" len="sm"/>
          </a:ln>
        </p:spPr>
      </p:sp>
      <p:sp>
        <p:nvSpPr>
          <p:cNvPr id="5" name="AutoShape 5"/>
          <p:cNvSpPr/>
          <p:nvPr/>
        </p:nvSpPr>
        <p:spPr>
          <a:xfrm flipH="1" flipV="1">
            <a:off x="1038225" y="4895047"/>
            <a:ext cx="0" cy="555835"/>
          </a:xfrm>
          <a:prstGeom prst="line">
            <a:avLst/>
          </a:prstGeom>
          <a:ln w="9525" cap="flat">
            <a:solidFill>
              <a:srgbClr val="282D30"/>
            </a:solidFill>
            <a:prstDash val="solid"/>
            <a:headEnd type="none" w="sm" len="sm"/>
            <a:tailEnd type="none" w="sm" len="sm"/>
          </a:ln>
        </p:spPr>
      </p:sp>
      <p:sp>
        <p:nvSpPr>
          <p:cNvPr id="6" name="TextBox 6"/>
          <p:cNvSpPr txBox="1"/>
          <p:nvPr/>
        </p:nvSpPr>
        <p:spPr>
          <a:xfrm>
            <a:off x="1590327" y="2010666"/>
            <a:ext cx="15107346" cy="6324595"/>
          </a:xfrm>
          <a:prstGeom prst="rect">
            <a:avLst/>
          </a:prstGeom>
        </p:spPr>
        <p:txBody>
          <a:bodyPr lIns="0" tIns="0" rIns="0" bIns="0" rtlCol="0" anchor="t">
            <a:spAutoFit/>
          </a:bodyPr>
          <a:lstStyle/>
          <a:p>
            <a:pPr algn="ctr">
              <a:lnSpc>
                <a:spcPts val="16800"/>
              </a:lnSpc>
            </a:pPr>
            <a:r>
              <a:rPr lang="en-US" sz="12000" b="1" spc="-1080" dirty="0" err="1">
                <a:solidFill>
                  <a:srgbClr val="000000"/>
                </a:solidFill>
                <a:latin typeface="Source Han Sans KR Heavy"/>
                <a:ea typeface="Source Han Sans KR Heavy"/>
                <a:cs typeface="Source Han Sans KR Heavy"/>
                <a:sym typeface="Source Han Sans KR Heavy"/>
              </a:rPr>
              <a:t>깊이</a:t>
            </a:r>
            <a:endParaRPr lang="en-US" sz="12000" b="1" spc="-1080" dirty="0">
              <a:solidFill>
                <a:srgbClr val="000000"/>
              </a:solidFill>
              <a:latin typeface="Source Han Sans KR Heavy"/>
              <a:ea typeface="Source Han Sans KR Heavy"/>
              <a:cs typeface="Source Han Sans KR Heavy"/>
              <a:sym typeface="Source Han Sans KR Heavy"/>
            </a:endParaRPr>
          </a:p>
          <a:p>
            <a:pPr algn="ctr">
              <a:lnSpc>
                <a:spcPts val="16800"/>
              </a:lnSpc>
            </a:pPr>
            <a:r>
              <a:rPr lang="en-US" sz="12000" b="1" spc="-1080" dirty="0" err="1">
                <a:solidFill>
                  <a:srgbClr val="000000"/>
                </a:solidFill>
                <a:latin typeface="Source Han Sans KR Heavy"/>
                <a:ea typeface="Source Han Sans KR Heavy"/>
                <a:cs typeface="Source Han Sans KR Heavy"/>
                <a:sym typeface="Source Han Sans KR Heavy"/>
              </a:rPr>
              <a:t>빈도</a:t>
            </a:r>
            <a:endParaRPr lang="en-US" sz="12000" b="1" spc="-1080" dirty="0">
              <a:solidFill>
                <a:srgbClr val="000000"/>
              </a:solidFill>
              <a:latin typeface="Source Han Sans KR Heavy"/>
              <a:ea typeface="Source Han Sans KR Heavy"/>
              <a:cs typeface="Source Han Sans KR Heavy"/>
              <a:sym typeface="Source Han Sans KR Heavy"/>
            </a:endParaRPr>
          </a:p>
          <a:p>
            <a:pPr algn="ctr">
              <a:lnSpc>
                <a:spcPts val="16800"/>
              </a:lnSpc>
              <a:spcBef>
                <a:spcPct val="0"/>
              </a:spcBef>
            </a:pPr>
            <a:r>
              <a:rPr lang="en-US" sz="12000" b="1" spc="-1080" dirty="0" err="1">
                <a:solidFill>
                  <a:srgbClr val="000000"/>
                </a:solidFill>
                <a:latin typeface="Source Han Sans KR Heavy"/>
                <a:ea typeface="Source Han Sans KR Heavy"/>
                <a:cs typeface="Source Han Sans KR Heavy"/>
                <a:sym typeface="Source Han Sans KR Heavy"/>
              </a:rPr>
              <a:t>각도</a:t>
            </a:r>
            <a:endParaRPr lang="en-US" sz="12000" b="1" spc="-1080" dirty="0">
              <a:solidFill>
                <a:srgbClr val="000000"/>
              </a:solidFill>
              <a:latin typeface="Source Han Sans KR Heavy"/>
              <a:ea typeface="Source Han Sans KR Heavy"/>
              <a:cs typeface="Source Han Sans KR Heavy"/>
              <a:sym typeface="Source Han Sans KR Heavy"/>
            </a:endParaRPr>
          </a:p>
        </p:txBody>
      </p:sp>
      <p:sp>
        <p:nvSpPr>
          <p:cNvPr id="7" name="TextBox 7"/>
          <p:cNvSpPr txBox="1"/>
          <p:nvPr/>
        </p:nvSpPr>
        <p:spPr>
          <a:xfrm>
            <a:off x="1027425" y="696580"/>
            <a:ext cx="2175110" cy="588040"/>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CPR 피드백 </a:t>
            </a:r>
          </a:p>
        </p:txBody>
      </p:sp>
      <p:grpSp>
        <p:nvGrpSpPr>
          <p:cNvPr id="8" name="Group 8"/>
          <p:cNvGrpSpPr/>
          <p:nvPr/>
        </p:nvGrpSpPr>
        <p:grpSpPr>
          <a:xfrm>
            <a:off x="687898" y="642722"/>
            <a:ext cx="2854164" cy="771956"/>
            <a:chOff x="0" y="0"/>
            <a:chExt cx="3805553" cy="1029274"/>
          </a:xfrm>
        </p:grpSpPr>
        <p:grpSp>
          <p:nvGrpSpPr>
            <p:cNvPr id="9" name="Group 9"/>
            <p:cNvGrpSpPr/>
            <p:nvPr/>
          </p:nvGrpSpPr>
          <p:grpSpPr>
            <a:xfrm>
              <a:off x="0" y="0"/>
              <a:ext cx="3805553" cy="1029274"/>
              <a:chOff x="0" y="0"/>
              <a:chExt cx="1007200" cy="272414"/>
            </a:xfrm>
          </p:grpSpPr>
          <p:sp>
            <p:nvSpPr>
              <p:cNvPr id="10" name="Freeform 10"/>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1" name="TextBox 11"/>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2" name="TextBox 12"/>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기획 배경</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grpSp>
        <p:nvGrpSpPr>
          <p:cNvPr id="2" name="Group 2"/>
          <p:cNvGrpSpPr/>
          <p:nvPr/>
        </p:nvGrpSpPr>
        <p:grpSpPr>
          <a:xfrm>
            <a:off x="16805729" y="8866036"/>
            <a:ext cx="453571" cy="45357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a:hlinkClick r:id="" action="ppaction://media"/>
          </p:cNvPr>
          <p:cNvPicPr>
            <a:picLocks noChangeAspect="1"/>
          </p:cNvPicPr>
          <p:nvPr>
            <a:videoFile r:link="rId1"/>
            <p:extLst>
              <p:ext uri="{DAA4B4D4-6D71-4841-9C94-3DE7FCFB9230}">
                <p14:media xmlns:p14="http://schemas.microsoft.com/office/powerpoint/2010/main" r:embed="rId2">
                  <p14:trim st="26370" end="9849.915999999999"/>
                </p14:media>
              </p:ext>
            </p:extLst>
          </p:nvPr>
        </p:nvPicPr>
        <p:blipFill>
          <a:blip r:embed="rId5"/>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9FB"/>
        </a:solidFill>
        <a:effectLst/>
      </p:bgPr>
    </p:bg>
    <p:spTree>
      <p:nvGrpSpPr>
        <p:cNvPr id="1" name=""/>
        <p:cNvGrpSpPr/>
        <p:nvPr/>
      </p:nvGrpSpPr>
      <p:grpSpPr>
        <a:xfrm>
          <a:off x="0" y="0"/>
          <a:ext cx="0" cy="0"/>
          <a:chOff x="0" y="0"/>
          <a:chExt cx="0" cy="0"/>
        </a:xfrm>
      </p:grpSpPr>
      <p:grpSp>
        <p:nvGrpSpPr>
          <p:cNvPr id="2" name="Group 2"/>
          <p:cNvGrpSpPr/>
          <p:nvPr/>
        </p:nvGrpSpPr>
        <p:grpSpPr>
          <a:xfrm>
            <a:off x="16805729" y="8866036"/>
            <a:ext cx="453571" cy="45357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a:hlinkClick r:id="" action="ppaction://media"/>
          </p:cNvPr>
          <p:cNvPicPr>
            <a:picLocks noChangeAspect="1"/>
          </p:cNvPicPr>
          <p:nvPr>
            <a:videoFile r:link="rId1"/>
            <p:extLst>
              <p:ext uri="{DAA4B4D4-6D71-4841-9C94-3DE7FCFB9230}">
                <p14:media xmlns:p14="http://schemas.microsoft.com/office/powerpoint/2010/main" r:embed="rId2">
                  <p14:trim st="38940"/>
                </p14:media>
              </p:ext>
            </p:extLst>
          </p:nvPr>
        </p:nvPicPr>
        <p:blipFill>
          <a:blip r:embed="rId5"/>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C"/>
        </a:solidFill>
        <a:effectLst/>
      </p:bgPr>
    </p:bg>
    <p:spTree>
      <p:nvGrpSpPr>
        <p:cNvPr id="1" name=""/>
        <p:cNvGrpSpPr/>
        <p:nvPr/>
      </p:nvGrpSpPr>
      <p:grpSpPr>
        <a:xfrm>
          <a:off x="0" y="0"/>
          <a:ext cx="0" cy="0"/>
          <a:chOff x="0" y="0"/>
          <a:chExt cx="0" cy="0"/>
        </a:xfrm>
      </p:grpSpPr>
      <p:grpSp>
        <p:nvGrpSpPr>
          <p:cNvPr id="2" name="Group 2"/>
          <p:cNvGrpSpPr/>
          <p:nvPr/>
        </p:nvGrpSpPr>
        <p:grpSpPr>
          <a:xfrm>
            <a:off x="16805729" y="8866036"/>
            <a:ext cx="453571" cy="45357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158692" y="4437760"/>
            <a:ext cx="13970615" cy="3265631"/>
          </a:xfrm>
          <a:custGeom>
            <a:avLst/>
            <a:gdLst/>
            <a:ahLst/>
            <a:cxnLst/>
            <a:rect l="l" t="t" r="r" b="b"/>
            <a:pathLst>
              <a:path w="13970615" h="3265631">
                <a:moveTo>
                  <a:pt x="0" y="0"/>
                </a:moveTo>
                <a:lnTo>
                  <a:pt x="13970616" y="0"/>
                </a:lnTo>
                <a:lnTo>
                  <a:pt x="13970616" y="3265632"/>
                </a:lnTo>
                <a:lnTo>
                  <a:pt x="0" y="3265632"/>
                </a:lnTo>
                <a:lnTo>
                  <a:pt x="0" y="0"/>
                </a:lnTo>
                <a:close/>
              </a:path>
            </a:pathLst>
          </a:custGeom>
          <a:blipFill>
            <a:blip r:embed="rId3"/>
            <a:stretch>
              <a:fillRect/>
            </a:stretch>
          </a:blipFill>
        </p:spPr>
      </p:sp>
      <p:sp>
        <p:nvSpPr>
          <p:cNvPr id="6" name="TextBox 6"/>
          <p:cNvSpPr txBox="1"/>
          <p:nvPr/>
        </p:nvSpPr>
        <p:spPr>
          <a:xfrm>
            <a:off x="4588843" y="1912968"/>
            <a:ext cx="7544223" cy="1377987"/>
          </a:xfrm>
          <a:prstGeom prst="rect">
            <a:avLst/>
          </a:prstGeom>
        </p:spPr>
        <p:txBody>
          <a:bodyPr lIns="0" tIns="0" rIns="0" bIns="0" rtlCol="0" anchor="t">
            <a:spAutoFit/>
          </a:bodyPr>
          <a:lstStyle/>
          <a:p>
            <a:pPr algn="ctr">
              <a:lnSpc>
                <a:spcPts val="11200"/>
              </a:lnSpc>
              <a:spcBef>
                <a:spcPct val="0"/>
              </a:spcBef>
            </a:pPr>
            <a:r>
              <a:rPr lang="en-US" sz="8000" spc="-720">
                <a:solidFill>
                  <a:srgbClr val="000000"/>
                </a:solidFill>
                <a:latin typeface="Source Han Sans KR Light"/>
                <a:ea typeface="Source Han Sans KR Light"/>
                <a:cs typeface="Source Han Sans KR Light"/>
                <a:sym typeface="Source Han Sans KR Light"/>
              </a:rPr>
              <a:t>골든타임</a:t>
            </a:r>
          </a:p>
        </p:txBody>
      </p:sp>
      <p:grpSp>
        <p:nvGrpSpPr>
          <p:cNvPr id="7" name="Group 7"/>
          <p:cNvGrpSpPr/>
          <p:nvPr/>
        </p:nvGrpSpPr>
        <p:grpSpPr>
          <a:xfrm>
            <a:off x="687898" y="642722"/>
            <a:ext cx="2854164" cy="771956"/>
            <a:chOff x="0" y="0"/>
            <a:chExt cx="3805553" cy="1029274"/>
          </a:xfrm>
        </p:grpSpPr>
        <p:grpSp>
          <p:nvGrpSpPr>
            <p:cNvPr id="8" name="Group 8"/>
            <p:cNvGrpSpPr/>
            <p:nvPr/>
          </p:nvGrpSpPr>
          <p:grpSpPr>
            <a:xfrm>
              <a:off x="0" y="0"/>
              <a:ext cx="3805553" cy="1029274"/>
              <a:chOff x="0" y="0"/>
              <a:chExt cx="1007200" cy="272414"/>
            </a:xfrm>
          </p:grpSpPr>
          <p:sp>
            <p:nvSpPr>
              <p:cNvPr id="9" name="Freeform 9"/>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0" name="TextBox 10"/>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1" name="TextBox 11"/>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기획 배경</a:t>
              </a:r>
            </a:p>
          </p:txBody>
        </p:sp>
      </p:grpSp>
      <p:sp>
        <p:nvSpPr>
          <p:cNvPr id="12" name="TextBox 12"/>
          <p:cNvSpPr txBox="1"/>
          <p:nvPr/>
        </p:nvSpPr>
        <p:spPr>
          <a:xfrm>
            <a:off x="10039453" y="1805073"/>
            <a:ext cx="2093614" cy="1543031"/>
          </a:xfrm>
          <a:prstGeom prst="rect">
            <a:avLst/>
          </a:prstGeom>
        </p:spPr>
        <p:txBody>
          <a:bodyPr lIns="0" tIns="0" rIns="0" bIns="0" rtlCol="0" anchor="t">
            <a:spAutoFit/>
          </a:bodyPr>
          <a:lstStyle/>
          <a:p>
            <a:pPr algn="ctr">
              <a:lnSpc>
                <a:spcPts val="12599"/>
              </a:lnSpc>
              <a:spcBef>
                <a:spcPct val="0"/>
              </a:spcBef>
            </a:pPr>
            <a:r>
              <a:rPr lang="en-US" sz="9000" b="1" spc="-810">
                <a:solidFill>
                  <a:srgbClr val="E90162"/>
                </a:solidFill>
                <a:latin typeface="Source Han Sans KR Heavy"/>
                <a:ea typeface="Source Han Sans KR Heavy"/>
                <a:cs typeface="Source Han Sans KR Heavy"/>
                <a:sym typeface="Source Han Sans KR Heavy"/>
              </a:rPr>
              <a:t>4분</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3646" y="1158357"/>
            <a:ext cx="15680709" cy="7970287"/>
          </a:xfrm>
          <a:custGeom>
            <a:avLst/>
            <a:gdLst/>
            <a:ahLst/>
            <a:cxnLst/>
            <a:rect l="l" t="t" r="r" b="b"/>
            <a:pathLst>
              <a:path w="15680709" h="7970287">
                <a:moveTo>
                  <a:pt x="0" y="0"/>
                </a:moveTo>
                <a:lnTo>
                  <a:pt x="15680708" y="0"/>
                </a:lnTo>
                <a:lnTo>
                  <a:pt x="15680708" y="7970286"/>
                </a:lnTo>
                <a:lnTo>
                  <a:pt x="0" y="7970286"/>
                </a:lnTo>
                <a:lnTo>
                  <a:pt x="0" y="0"/>
                </a:lnTo>
                <a:close/>
              </a:path>
            </a:pathLst>
          </a:custGeom>
          <a:blipFill>
            <a:blip r:embed="rId3">
              <a:alphaModFix amt="15000"/>
            </a:blip>
            <a:stretch>
              <a:fillRect t="-12364" b="-35512"/>
            </a:stretch>
          </a:blipFill>
        </p:spPr>
      </p:sp>
      <p:grpSp>
        <p:nvGrpSpPr>
          <p:cNvPr id="3" name="Group 3"/>
          <p:cNvGrpSpPr/>
          <p:nvPr/>
        </p:nvGrpSpPr>
        <p:grpSpPr>
          <a:xfrm>
            <a:off x="13543121" y="-308824"/>
            <a:ext cx="7549097" cy="8444400"/>
            <a:chOff x="0" y="0"/>
            <a:chExt cx="10065462" cy="11259200"/>
          </a:xfrm>
        </p:grpSpPr>
        <p:sp>
          <p:nvSpPr>
            <p:cNvPr id="4" name="AutoShape 4"/>
            <p:cNvSpPr/>
            <p:nvPr/>
          </p:nvSpPr>
          <p:spPr>
            <a:xfrm flipV="1">
              <a:off x="23020" y="10735"/>
              <a:ext cx="5240240" cy="11237731"/>
            </a:xfrm>
            <a:prstGeom prst="line">
              <a:avLst/>
            </a:prstGeom>
            <a:ln w="50800" cap="flat">
              <a:solidFill>
                <a:srgbClr val="FFFFFF"/>
              </a:solidFill>
              <a:prstDash val="solid"/>
              <a:headEnd type="none" w="sm" len="sm"/>
              <a:tailEnd type="none" w="sm" len="sm"/>
            </a:ln>
          </p:spPr>
        </p:sp>
        <p:sp>
          <p:nvSpPr>
            <p:cNvPr id="5" name="AutoShape 5"/>
            <p:cNvSpPr/>
            <p:nvPr/>
          </p:nvSpPr>
          <p:spPr>
            <a:xfrm flipV="1">
              <a:off x="554040" y="10735"/>
              <a:ext cx="5240240" cy="11237731"/>
            </a:xfrm>
            <a:prstGeom prst="line">
              <a:avLst/>
            </a:prstGeom>
            <a:ln w="50800" cap="flat">
              <a:solidFill>
                <a:srgbClr val="FFFFFF"/>
              </a:solidFill>
              <a:prstDash val="solid"/>
              <a:headEnd type="none" w="sm" len="sm"/>
              <a:tailEnd type="none" w="sm" len="sm"/>
            </a:ln>
          </p:spPr>
        </p:sp>
        <p:sp>
          <p:nvSpPr>
            <p:cNvPr id="6" name="AutoShape 6"/>
            <p:cNvSpPr/>
            <p:nvPr/>
          </p:nvSpPr>
          <p:spPr>
            <a:xfrm flipV="1">
              <a:off x="1085061" y="10735"/>
              <a:ext cx="5240240" cy="11237731"/>
            </a:xfrm>
            <a:prstGeom prst="line">
              <a:avLst/>
            </a:prstGeom>
            <a:ln w="50800" cap="flat">
              <a:solidFill>
                <a:srgbClr val="FFFFFF"/>
              </a:solidFill>
              <a:prstDash val="solid"/>
              <a:headEnd type="none" w="sm" len="sm"/>
              <a:tailEnd type="none" w="sm" len="sm"/>
            </a:ln>
          </p:spPr>
        </p:sp>
        <p:sp>
          <p:nvSpPr>
            <p:cNvPr id="7" name="AutoShape 7"/>
            <p:cNvSpPr/>
            <p:nvPr/>
          </p:nvSpPr>
          <p:spPr>
            <a:xfrm flipV="1">
              <a:off x="1616081" y="10735"/>
              <a:ext cx="5240240" cy="11237731"/>
            </a:xfrm>
            <a:prstGeom prst="line">
              <a:avLst/>
            </a:prstGeom>
            <a:ln w="50800" cap="flat">
              <a:solidFill>
                <a:srgbClr val="FFFFFF"/>
              </a:solidFill>
              <a:prstDash val="solid"/>
              <a:headEnd type="none" w="sm" len="sm"/>
              <a:tailEnd type="none" w="sm" len="sm"/>
            </a:ln>
          </p:spPr>
        </p:sp>
        <p:sp>
          <p:nvSpPr>
            <p:cNvPr id="8" name="AutoShape 8"/>
            <p:cNvSpPr/>
            <p:nvPr/>
          </p:nvSpPr>
          <p:spPr>
            <a:xfrm flipV="1">
              <a:off x="2147101" y="10735"/>
              <a:ext cx="5240240" cy="11237731"/>
            </a:xfrm>
            <a:prstGeom prst="line">
              <a:avLst/>
            </a:prstGeom>
            <a:ln w="50800" cap="flat">
              <a:solidFill>
                <a:srgbClr val="FFFFFF"/>
              </a:solidFill>
              <a:prstDash val="solid"/>
              <a:headEnd type="none" w="sm" len="sm"/>
              <a:tailEnd type="none" w="sm" len="sm"/>
            </a:ln>
          </p:spPr>
        </p:sp>
        <p:sp>
          <p:nvSpPr>
            <p:cNvPr id="9" name="AutoShape 9"/>
            <p:cNvSpPr/>
            <p:nvPr/>
          </p:nvSpPr>
          <p:spPr>
            <a:xfrm flipV="1">
              <a:off x="2678121" y="10735"/>
              <a:ext cx="5240240" cy="11237731"/>
            </a:xfrm>
            <a:prstGeom prst="line">
              <a:avLst/>
            </a:prstGeom>
            <a:ln w="50800" cap="flat">
              <a:solidFill>
                <a:srgbClr val="FFFFFF"/>
              </a:solidFill>
              <a:prstDash val="solid"/>
              <a:headEnd type="none" w="sm" len="sm"/>
              <a:tailEnd type="none" w="sm" len="sm"/>
            </a:ln>
          </p:spPr>
        </p:sp>
        <p:sp>
          <p:nvSpPr>
            <p:cNvPr id="10" name="AutoShape 10"/>
            <p:cNvSpPr/>
            <p:nvPr/>
          </p:nvSpPr>
          <p:spPr>
            <a:xfrm flipV="1">
              <a:off x="3209142" y="10735"/>
              <a:ext cx="5240240" cy="11237731"/>
            </a:xfrm>
            <a:prstGeom prst="line">
              <a:avLst/>
            </a:prstGeom>
            <a:ln w="50800" cap="flat">
              <a:solidFill>
                <a:srgbClr val="FFFFFF"/>
              </a:solidFill>
              <a:prstDash val="solid"/>
              <a:headEnd type="none" w="sm" len="sm"/>
              <a:tailEnd type="none" w="sm" len="sm"/>
            </a:ln>
          </p:spPr>
        </p:sp>
        <p:sp>
          <p:nvSpPr>
            <p:cNvPr id="11" name="AutoShape 11"/>
            <p:cNvSpPr/>
            <p:nvPr/>
          </p:nvSpPr>
          <p:spPr>
            <a:xfrm flipV="1">
              <a:off x="3740162" y="10735"/>
              <a:ext cx="5240240" cy="11237731"/>
            </a:xfrm>
            <a:prstGeom prst="line">
              <a:avLst/>
            </a:prstGeom>
            <a:ln w="50800" cap="flat">
              <a:solidFill>
                <a:srgbClr val="FFFFFF"/>
              </a:solidFill>
              <a:prstDash val="solid"/>
              <a:headEnd type="none" w="sm" len="sm"/>
              <a:tailEnd type="none" w="sm" len="sm"/>
            </a:ln>
          </p:spPr>
        </p:sp>
        <p:sp>
          <p:nvSpPr>
            <p:cNvPr id="12" name="AutoShape 12"/>
            <p:cNvSpPr/>
            <p:nvPr/>
          </p:nvSpPr>
          <p:spPr>
            <a:xfrm flipV="1">
              <a:off x="4271182" y="10735"/>
              <a:ext cx="5240240" cy="11237731"/>
            </a:xfrm>
            <a:prstGeom prst="line">
              <a:avLst/>
            </a:prstGeom>
            <a:ln w="50800" cap="flat">
              <a:solidFill>
                <a:srgbClr val="FFFFFF"/>
              </a:solidFill>
              <a:prstDash val="solid"/>
              <a:headEnd type="none" w="sm" len="sm"/>
              <a:tailEnd type="none" w="sm" len="sm"/>
            </a:ln>
          </p:spPr>
        </p:sp>
        <p:sp>
          <p:nvSpPr>
            <p:cNvPr id="13" name="AutoShape 13"/>
            <p:cNvSpPr/>
            <p:nvPr/>
          </p:nvSpPr>
          <p:spPr>
            <a:xfrm flipV="1">
              <a:off x="4802202" y="10735"/>
              <a:ext cx="5240240" cy="11237731"/>
            </a:xfrm>
            <a:prstGeom prst="line">
              <a:avLst/>
            </a:prstGeom>
            <a:ln w="50800" cap="flat">
              <a:solidFill>
                <a:srgbClr val="FFFFFF"/>
              </a:solidFill>
              <a:prstDash val="solid"/>
              <a:headEnd type="none" w="sm" len="sm"/>
              <a:tailEnd type="none" w="sm" len="sm"/>
            </a:ln>
          </p:spPr>
        </p:sp>
      </p:grpSp>
      <p:sp>
        <p:nvSpPr>
          <p:cNvPr id="14" name="Freeform 14"/>
          <p:cNvSpPr/>
          <p:nvPr/>
        </p:nvSpPr>
        <p:spPr>
          <a:xfrm>
            <a:off x="1512657" y="7432458"/>
            <a:ext cx="4102978" cy="3133183"/>
          </a:xfrm>
          <a:custGeom>
            <a:avLst/>
            <a:gdLst/>
            <a:ahLst/>
            <a:cxnLst/>
            <a:rect l="l" t="t" r="r" b="b"/>
            <a:pathLst>
              <a:path w="4102978" h="3133183">
                <a:moveTo>
                  <a:pt x="0" y="0"/>
                </a:moveTo>
                <a:lnTo>
                  <a:pt x="4102978" y="0"/>
                </a:lnTo>
                <a:lnTo>
                  <a:pt x="4102978" y="3133184"/>
                </a:lnTo>
                <a:lnTo>
                  <a:pt x="0" y="313318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5" name="TextBox 15"/>
          <p:cNvSpPr txBox="1"/>
          <p:nvPr/>
        </p:nvSpPr>
        <p:spPr>
          <a:xfrm>
            <a:off x="3824167" y="4859906"/>
            <a:ext cx="10639667" cy="936625"/>
          </a:xfrm>
          <a:prstGeom prst="rect">
            <a:avLst/>
          </a:prstGeom>
        </p:spPr>
        <p:txBody>
          <a:bodyPr lIns="0" tIns="0" rIns="0" bIns="0" rtlCol="0" anchor="t">
            <a:spAutoFit/>
          </a:bodyPr>
          <a:lstStyle/>
          <a:p>
            <a:pPr algn="ctr">
              <a:lnSpc>
                <a:spcPts val="7699"/>
              </a:lnSpc>
              <a:spcBef>
                <a:spcPct val="0"/>
              </a:spcBef>
            </a:pPr>
            <a:r>
              <a:rPr lang="en-US" sz="5499" spc="-494">
                <a:solidFill>
                  <a:srgbClr val="000000"/>
                </a:solidFill>
                <a:latin typeface="Source Han Sans KR"/>
                <a:ea typeface="Source Han Sans KR"/>
                <a:cs typeface="Source Han Sans KR"/>
                <a:sym typeface="Source Han Sans KR"/>
              </a:rPr>
              <a:t>응급 상황 </a:t>
            </a:r>
            <a:r>
              <a:rPr lang="en-US" sz="5499" b="1" spc="-494">
                <a:solidFill>
                  <a:srgbClr val="000000"/>
                </a:solidFill>
                <a:latin typeface="Source Han Sans KR Heavy"/>
                <a:ea typeface="Source Han Sans KR Heavy"/>
                <a:cs typeface="Source Han Sans KR Heavy"/>
                <a:sym typeface="Source Han Sans KR Heavy"/>
              </a:rPr>
              <a:t>자동 감지</a:t>
            </a:r>
            <a:r>
              <a:rPr lang="en-US" sz="5499" spc="-494">
                <a:solidFill>
                  <a:srgbClr val="000000"/>
                </a:solidFill>
                <a:latin typeface="Source Han Sans KR"/>
                <a:ea typeface="Source Han Sans KR"/>
                <a:cs typeface="Source Han Sans KR"/>
                <a:sym typeface="Source Han Sans KR"/>
              </a:rPr>
              <a:t> 및 </a:t>
            </a:r>
            <a:r>
              <a:rPr lang="en-US" sz="5499" b="1" spc="-494">
                <a:solidFill>
                  <a:srgbClr val="000000"/>
                </a:solidFill>
                <a:latin typeface="Source Han Sans KR Heavy"/>
                <a:ea typeface="Source Han Sans KR Heavy"/>
                <a:cs typeface="Source Han Sans KR Heavy"/>
                <a:sym typeface="Source Han Sans KR Heavy"/>
              </a:rPr>
              <a:t>신속 구조</a:t>
            </a:r>
            <a:r>
              <a:rPr lang="en-US" sz="5499" b="1" spc="-494">
                <a:solidFill>
                  <a:srgbClr val="000000"/>
                </a:solidFill>
                <a:latin typeface="Source Han Sans KR Bold"/>
                <a:ea typeface="Source Han Sans KR Bold"/>
                <a:cs typeface="Source Han Sans KR Bold"/>
                <a:sym typeface="Source Han Sans KR Bold"/>
              </a:rPr>
              <a:t> </a:t>
            </a:r>
            <a:r>
              <a:rPr lang="en-US" sz="5499" spc="-494">
                <a:solidFill>
                  <a:srgbClr val="000000"/>
                </a:solidFill>
                <a:latin typeface="Source Han Sans KR"/>
                <a:ea typeface="Source Han Sans KR"/>
                <a:cs typeface="Source Han Sans KR"/>
                <a:sym typeface="Source Han Sans KR"/>
              </a:rPr>
              <a:t>지원</a:t>
            </a:r>
          </a:p>
        </p:txBody>
      </p:sp>
      <p:grpSp>
        <p:nvGrpSpPr>
          <p:cNvPr id="16" name="Group 16"/>
          <p:cNvGrpSpPr/>
          <p:nvPr/>
        </p:nvGrpSpPr>
        <p:grpSpPr>
          <a:xfrm>
            <a:off x="7100973" y="3403906"/>
            <a:ext cx="4086054" cy="1018941"/>
            <a:chOff x="0" y="0"/>
            <a:chExt cx="5448072" cy="1358587"/>
          </a:xfrm>
        </p:grpSpPr>
        <p:grpSp>
          <p:nvGrpSpPr>
            <p:cNvPr id="17" name="Group 17"/>
            <p:cNvGrpSpPr/>
            <p:nvPr/>
          </p:nvGrpSpPr>
          <p:grpSpPr>
            <a:xfrm>
              <a:off x="0" y="0"/>
              <a:ext cx="5448072" cy="1358587"/>
              <a:chOff x="0" y="0"/>
              <a:chExt cx="1441919" cy="359572"/>
            </a:xfrm>
          </p:grpSpPr>
          <p:sp>
            <p:nvSpPr>
              <p:cNvPr id="18" name="Freeform 18"/>
              <p:cNvSpPr/>
              <p:nvPr/>
            </p:nvSpPr>
            <p:spPr>
              <a:xfrm>
                <a:off x="0" y="0"/>
                <a:ext cx="1441919" cy="359572"/>
              </a:xfrm>
              <a:custGeom>
                <a:avLst/>
                <a:gdLst/>
                <a:ahLst/>
                <a:cxnLst/>
                <a:rect l="l" t="t" r="r" b="b"/>
                <a:pathLst>
                  <a:path w="1441919" h="359572">
                    <a:moveTo>
                      <a:pt x="179786" y="0"/>
                    </a:moveTo>
                    <a:lnTo>
                      <a:pt x="1262133" y="0"/>
                    </a:lnTo>
                    <a:cubicBezTo>
                      <a:pt x="1309815" y="0"/>
                      <a:pt x="1355544" y="18942"/>
                      <a:pt x="1389261" y="52658"/>
                    </a:cubicBezTo>
                    <a:cubicBezTo>
                      <a:pt x="1422977" y="86374"/>
                      <a:pt x="1441919" y="132104"/>
                      <a:pt x="1441919" y="179786"/>
                    </a:cubicBezTo>
                    <a:lnTo>
                      <a:pt x="1441919" y="179786"/>
                    </a:lnTo>
                    <a:cubicBezTo>
                      <a:pt x="1441919" y="279079"/>
                      <a:pt x="1361426" y="359572"/>
                      <a:pt x="1262133" y="359572"/>
                    </a:cubicBezTo>
                    <a:lnTo>
                      <a:pt x="179786" y="359572"/>
                    </a:lnTo>
                    <a:cubicBezTo>
                      <a:pt x="132104" y="359572"/>
                      <a:pt x="86374" y="340630"/>
                      <a:pt x="52658" y="306914"/>
                    </a:cubicBezTo>
                    <a:cubicBezTo>
                      <a:pt x="18942" y="273197"/>
                      <a:pt x="0" y="227468"/>
                      <a:pt x="0" y="179786"/>
                    </a:cubicBezTo>
                    <a:lnTo>
                      <a:pt x="0" y="179786"/>
                    </a:lnTo>
                    <a:cubicBezTo>
                      <a:pt x="0" y="132104"/>
                      <a:pt x="18942" y="86374"/>
                      <a:pt x="52658" y="52658"/>
                    </a:cubicBezTo>
                    <a:cubicBezTo>
                      <a:pt x="86374" y="18942"/>
                      <a:pt x="132104" y="0"/>
                      <a:pt x="179786" y="0"/>
                    </a:cubicBezTo>
                    <a:close/>
                  </a:path>
                </a:pathLst>
              </a:custGeom>
              <a:gradFill rotWithShape="1">
                <a:gsLst>
                  <a:gs pos="0">
                    <a:srgbClr val="F12178">
                      <a:alpha val="100000"/>
                    </a:srgbClr>
                  </a:gs>
                  <a:gs pos="100000">
                    <a:srgbClr val="EAACC5">
                      <a:alpha val="100000"/>
                    </a:srgbClr>
                  </a:gs>
                </a:gsLst>
                <a:path path="circle">
                  <a:fillToRect r="100000" b="100000"/>
                </a:path>
                <a:tileRect l="-100000" t="-100000"/>
              </a:gradFill>
            </p:spPr>
          </p:sp>
          <p:sp>
            <p:nvSpPr>
              <p:cNvPr id="19" name="TextBox 19"/>
              <p:cNvSpPr txBox="1"/>
              <p:nvPr/>
            </p:nvSpPr>
            <p:spPr>
              <a:xfrm>
                <a:off x="0" y="-38100"/>
                <a:ext cx="1441919" cy="397672"/>
              </a:xfrm>
              <a:prstGeom prst="rect">
                <a:avLst/>
              </a:prstGeom>
            </p:spPr>
            <p:txBody>
              <a:bodyPr lIns="37914" tIns="37914" rIns="37914" bIns="37914" rtlCol="0" anchor="ctr"/>
              <a:lstStyle/>
              <a:p>
                <a:pPr algn="ctr">
                  <a:lnSpc>
                    <a:spcPts val="3079"/>
                  </a:lnSpc>
                </a:pPr>
                <a:endParaRPr/>
              </a:p>
            </p:txBody>
          </p:sp>
        </p:grpSp>
        <p:sp>
          <p:nvSpPr>
            <p:cNvPr id="20" name="TextBox 20"/>
            <p:cNvSpPr txBox="1"/>
            <p:nvPr/>
          </p:nvSpPr>
          <p:spPr>
            <a:xfrm>
              <a:off x="648094" y="78160"/>
              <a:ext cx="4151883" cy="1107017"/>
            </a:xfrm>
            <a:prstGeom prst="rect">
              <a:avLst/>
            </a:prstGeom>
          </p:spPr>
          <p:txBody>
            <a:bodyPr lIns="0" tIns="0" rIns="0" bIns="0" rtlCol="0" anchor="t">
              <a:spAutoFit/>
            </a:bodyPr>
            <a:lstStyle/>
            <a:p>
              <a:pPr algn="ctr">
                <a:lnSpc>
                  <a:spcPts val="6999"/>
                </a:lnSpc>
                <a:spcBef>
                  <a:spcPct val="0"/>
                </a:spcBef>
              </a:pPr>
              <a:r>
                <a:rPr lang="en-US" sz="4999" b="1">
                  <a:solidFill>
                    <a:srgbClr val="FEFBEE"/>
                  </a:solidFill>
                  <a:latin typeface="Source Han Sans KR Bold"/>
                  <a:ea typeface="Source Han Sans KR Bold"/>
                  <a:cs typeface="Source Han Sans KR Bold"/>
                  <a:sym typeface="Source Han Sans KR Bold"/>
                </a:rPr>
                <a:t>서비스 목표</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86853" y="1009175"/>
            <a:ext cx="16217700" cy="4259802"/>
            <a:chOff x="0" y="0"/>
            <a:chExt cx="21623600" cy="5679736"/>
          </a:xfrm>
        </p:grpSpPr>
        <p:sp>
          <p:nvSpPr>
            <p:cNvPr id="3" name="TextBox 3"/>
            <p:cNvSpPr txBox="1"/>
            <p:nvPr/>
          </p:nvSpPr>
          <p:spPr>
            <a:xfrm>
              <a:off x="0" y="-266700"/>
              <a:ext cx="1597504" cy="3065088"/>
            </a:xfrm>
            <a:prstGeom prst="rect">
              <a:avLst/>
            </a:prstGeom>
          </p:spPr>
          <p:txBody>
            <a:bodyPr lIns="0" tIns="0" rIns="0" bIns="0" rtlCol="0" anchor="t">
              <a:spAutoFit/>
            </a:bodyPr>
            <a:lstStyle/>
            <a:p>
              <a:pPr algn="l">
                <a:lnSpc>
                  <a:spcPts val="19300"/>
                </a:lnSpc>
                <a:spcBef>
                  <a:spcPct val="0"/>
                </a:spcBef>
              </a:pPr>
              <a:r>
                <a:rPr lang="en-US" sz="13785" b="1" spc="-827">
                  <a:solidFill>
                    <a:srgbClr val="E90162"/>
                  </a:solidFill>
                  <a:latin typeface="Source Han Sans KR Heavy"/>
                  <a:ea typeface="Source Han Sans KR Heavy"/>
                  <a:cs typeface="Source Han Sans KR Heavy"/>
                  <a:sym typeface="Source Han Sans KR Heavy"/>
                </a:rPr>
                <a:t>“</a:t>
              </a:r>
            </a:p>
          </p:txBody>
        </p:sp>
        <p:sp>
          <p:nvSpPr>
            <p:cNvPr id="4" name="TextBox 4"/>
            <p:cNvSpPr txBox="1"/>
            <p:nvPr/>
          </p:nvSpPr>
          <p:spPr>
            <a:xfrm>
              <a:off x="19876498" y="2531688"/>
              <a:ext cx="1747102" cy="3065088"/>
            </a:xfrm>
            <a:prstGeom prst="rect">
              <a:avLst/>
            </a:prstGeom>
          </p:spPr>
          <p:txBody>
            <a:bodyPr lIns="0" tIns="0" rIns="0" bIns="0" rtlCol="0" anchor="t">
              <a:spAutoFit/>
            </a:bodyPr>
            <a:lstStyle/>
            <a:p>
              <a:pPr algn="l">
                <a:lnSpc>
                  <a:spcPts val="19300"/>
                </a:lnSpc>
                <a:spcBef>
                  <a:spcPct val="0"/>
                </a:spcBef>
              </a:pPr>
              <a:r>
                <a:rPr lang="en-US" sz="13785" b="1" spc="-827">
                  <a:solidFill>
                    <a:srgbClr val="E90162"/>
                  </a:solidFill>
                  <a:latin typeface="Source Han Sans KR Heavy"/>
                  <a:ea typeface="Source Han Sans KR Heavy"/>
                  <a:cs typeface="Source Han Sans KR Heavy"/>
                  <a:sym typeface="Source Han Sans KR Heavy"/>
                </a:rPr>
                <a:t>”</a:t>
              </a:r>
            </a:p>
          </p:txBody>
        </p:sp>
        <p:sp>
          <p:nvSpPr>
            <p:cNvPr id="5" name="TextBox 5"/>
            <p:cNvSpPr txBox="1"/>
            <p:nvPr/>
          </p:nvSpPr>
          <p:spPr>
            <a:xfrm>
              <a:off x="1597504" y="485436"/>
              <a:ext cx="18278994" cy="5194300"/>
            </a:xfrm>
            <a:prstGeom prst="rect">
              <a:avLst/>
            </a:prstGeom>
          </p:spPr>
          <p:txBody>
            <a:bodyPr lIns="0" tIns="0" rIns="0" bIns="0" rtlCol="0" anchor="t">
              <a:spAutoFit/>
            </a:bodyPr>
            <a:lstStyle/>
            <a:p>
              <a:pPr algn="l">
                <a:lnSpc>
                  <a:spcPts val="15600"/>
                </a:lnSpc>
              </a:pPr>
              <a:r>
                <a:rPr lang="en-US" sz="12000" b="1" spc="-1080">
                  <a:solidFill>
                    <a:srgbClr val="FFFFFF"/>
                  </a:solidFill>
                  <a:latin typeface="Source Han Sans KR Bold"/>
                  <a:ea typeface="Source Han Sans KR Bold"/>
                  <a:cs typeface="Source Han Sans KR Bold"/>
                  <a:sym typeface="Source Han Sans KR Bold"/>
                </a:rPr>
                <a:t>위기</a:t>
              </a:r>
              <a:r>
                <a:rPr lang="en-US" sz="12000" spc="-1080">
                  <a:solidFill>
                    <a:srgbClr val="FFFFFF"/>
                  </a:solidFill>
                  <a:latin typeface="Source Han Sans KR Light"/>
                  <a:ea typeface="Source Han Sans KR Light"/>
                  <a:cs typeface="Source Han Sans KR Light"/>
                  <a:sym typeface="Source Han Sans KR Light"/>
                </a:rPr>
                <a:t>의 순간,</a:t>
              </a:r>
            </a:p>
            <a:p>
              <a:pPr algn="l">
                <a:lnSpc>
                  <a:spcPts val="15600"/>
                </a:lnSpc>
              </a:pPr>
              <a:r>
                <a:rPr lang="en-US" sz="12000" spc="-1080">
                  <a:solidFill>
                    <a:srgbClr val="FFFFFF"/>
                  </a:solidFill>
                  <a:latin typeface="Source Han Sans KR Light"/>
                  <a:ea typeface="Source Han Sans KR Light"/>
                  <a:cs typeface="Source Han Sans KR Light"/>
                  <a:sym typeface="Source Han Sans KR Light"/>
                </a:rPr>
                <a:t>우리가 함께 만드는 </a:t>
              </a:r>
              <a:r>
                <a:rPr lang="en-US" sz="12000" b="1" spc="-1080">
                  <a:solidFill>
                    <a:srgbClr val="FFFFFF"/>
                  </a:solidFill>
                  <a:latin typeface="Source Han Sans KR Bold"/>
                  <a:ea typeface="Source Han Sans KR Bold"/>
                  <a:cs typeface="Source Han Sans KR Bold"/>
                  <a:sym typeface="Source Han Sans KR Bold"/>
                </a:rPr>
                <a:t>기적</a:t>
              </a:r>
            </a:p>
          </p:txBody>
        </p:sp>
      </p:grpSp>
      <p:sp>
        <p:nvSpPr>
          <p:cNvPr id="6" name="TextBox 6"/>
          <p:cNvSpPr txBox="1"/>
          <p:nvPr/>
        </p:nvSpPr>
        <p:spPr>
          <a:xfrm>
            <a:off x="7804304" y="7723237"/>
            <a:ext cx="9454996" cy="1410970"/>
          </a:xfrm>
          <a:prstGeom prst="rect">
            <a:avLst/>
          </a:prstGeom>
        </p:spPr>
        <p:txBody>
          <a:bodyPr lIns="0" tIns="0" rIns="0" bIns="0" rtlCol="0" anchor="t">
            <a:spAutoFit/>
          </a:bodyPr>
          <a:lstStyle/>
          <a:p>
            <a:pPr algn="r">
              <a:lnSpc>
                <a:spcPts val="4940"/>
              </a:lnSpc>
            </a:pPr>
            <a:r>
              <a:rPr lang="en-US" sz="3800" spc="-342">
                <a:solidFill>
                  <a:srgbClr val="FFFFFF"/>
                </a:solidFill>
                <a:latin typeface="Source Han Sans KR Light"/>
                <a:ea typeface="Source Han Sans KR Light"/>
                <a:cs typeface="Source Han Sans KR Light"/>
                <a:sym typeface="Source Han Sans KR Light"/>
              </a:rPr>
              <a:t>심정지 자동 신고 및 실시간 CPR 가이드</a:t>
            </a:r>
          </a:p>
          <a:p>
            <a:pPr algn="r">
              <a:lnSpc>
                <a:spcPts val="6500"/>
              </a:lnSpc>
            </a:pPr>
            <a:r>
              <a:rPr lang="en-US" sz="5000" b="1" spc="-450">
                <a:solidFill>
                  <a:srgbClr val="FFFFFF"/>
                </a:solidFill>
                <a:latin typeface="Poppins Semi-Bold"/>
                <a:ea typeface="Poppins Semi-Bold"/>
                <a:cs typeface="Poppins Semi-Bold"/>
                <a:sym typeface="Poppins Semi-Bold"/>
              </a:rPr>
              <a:t>PushOfLife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866083" y="9395047"/>
            <a:ext cx="555835" cy="0"/>
          </a:xfrm>
          <a:prstGeom prst="line">
            <a:avLst/>
          </a:prstGeom>
          <a:ln w="9525" cap="flat">
            <a:solidFill>
              <a:srgbClr val="282D30"/>
            </a:solidFill>
            <a:prstDash val="solid"/>
            <a:headEnd type="none" w="sm" len="sm"/>
            <a:tailEnd type="none" w="sm" len="sm"/>
          </a:ln>
        </p:spPr>
      </p:sp>
      <p:sp>
        <p:nvSpPr>
          <p:cNvPr id="3" name="AutoShape 3"/>
          <p:cNvSpPr/>
          <p:nvPr/>
        </p:nvSpPr>
        <p:spPr>
          <a:xfrm flipV="1">
            <a:off x="8867391" y="1023937"/>
            <a:ext cx="555835" cy="0"/>
          </a:xfrm>
          <a:prstGeom prst="line">
            <a:avLst/>
          </a:prstGeom>
          <a:ln w="9525" cap="flat">
            <a:solidFill>
              <a:srgbClr val="282D30"/>
            </a:solidFill>
            <a:prstDash val="solid"/>
            <a:headEnd type="none" w="sm" len="sm"/>
            <a:tailEnd type="none" w="sm" len="sm"/>
          </a:ln>
        </p:spPr>
      </p:sp>
      <p:sp>
        <p:nvSpPr>
          <p:cNvPr id="4" name="AutoShape 4"/>
          <p:cNvSpPr/>
          <p:nvPr/>
        </p:nvSpPr>
        <p:spPr>
          <a:xfrm flipH="1" flipV="1">
            <a:off x="17268825" y="4895047"/>
            <a:ext cx="0" cy="555835"/>
          </a:xfrm>
          <a:prstGeom prst="line">
            <a:avLst/>
          </a:prstGeom>
          <a:ln w="9525" cap="flat">
            <a:solidFill>
              <a:srgbClr val="282D30"/>
            </a:solidFill>
            <a:prstDash val="solid"/>
            <a:headEnd type="none" w="sm" len="sm"/>
            <a:tailEnd type="none" w="sm" len="sm"/>
          </a:ln>
        </p:spPr>
      </p:sp>
      <p:sp>
        <p:nvSpPr>
          <p:cNvPr id="5" name="AutoShape 5"/>
          <p:cNvSpPr/>
          <p:nvPr/>
        </p:nvSpPr>
        <p:spPr>
          <a:xfrm flipH="1" flipV="1">
            <a:off x="1038225" y="4895047"/>
            <a:ext cx="0" cy="555835"/>
          </a:xfrm>
          <a:prstGeom prst="line">
            <a:avLst/>
          </a:prstGeom>
          <a:ln w="9525" cap="flat">
            <a:solidFill>
              <a:srgbClr val="282D30"/>
            </a:solidFill>
            <a:prstDash val="solid"/>
            <a:headEnd type="none" w="sm" len="sm"/>
            <a:tailEnd type="none" w="sm" len="sm"/>
          </a:ln>
        </p:spPr>
      </p:sp>
      <p:grpSp>
        <p:nvGrpSpPr>
          <p:cNvPr id="6" name="Group 6"/>
          <p:cNvGrpSpPr/>
          <p:nvPr/>
        </p:nvGrpSpPr>
        <p:grpSpPr>
          <a:xfrm>
            <a:off x="687898" y="642722"/>
            <a:ext cx="2854164" cy="771956"/>
            <a:chOff x="0" y="0"/>
            <a:chExt cx="3805553" cy="1029274"/>
          </a:xfrm>
        </p:grpSpPr>
        <p:grpSp>
          <p:nvGrpSpPr>
            <p:cNvPr id="7" name="Group 7"/>
            <p:cNvGrpSpPr/>
            <p:nvPr/>
          </p:nvGrpSpPr>
          <p:grpSpPr>
            <a:xfrm>
              <a:off x="0" y="0"/>
              <a:ext cx="3805553" cy="1029274"/>
              <a:chOff x="0" y="0"/>
              <a:chExt cx="1007200" cy="272414"/>
            </a:xfrm>
          </p:grpSpPr>
          <p:sp>
            <p:nvSpPr>
              <p:cNvPr id="8" name="Freeform 8"/>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9" name="TextBox 9"/>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0" name="TextBox 10"/>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서비스 소개</a:t>
              </a:r>
            </a:p>
          </p:txBody>
        </p:sp>
      </p:grpSp>
      <p:sp>
        <p:nvSpPr>
          <p:cNvPr id="11" name="TextBox 11"/>
          <p:cNvSpPr txBox="1"/>
          <p:nvPr/>
        </p:nvSpPr>
        <p:spPr>
          <a:xfrm>
            <a:off x="1512226" y="2407074"/>
            <a:ext cx="8478859" cy="2305050"/>
          </a:xfrm>
          <a:prstGeom prst="rect">
            <a:avLst/>
          </a:prstGeom>
        </p:spPr>
        <p:txBody>
          <a:bodyPr lIns="0" tIns="0" rIns="0" bIns="0" rtlCol="0" anchor="t">
            <a:spAutoFit/>
          </a:bodyPr>
          <a:lstStyle/>
          <a:p>
            <a:pPr algn="l">
              <a:lnSpc>
                <a:spcPts val="18900"/>
              </a:lnSpc>
              <a:spcBef>
                <a:spcPct val="0"/>
              </a:spcBef>
            </a:pPr>
            <a:r>
              <a:rPr lang="en-US" sz="13500" b="1" spc="-1215">
                <a:solidFill>
                  <a:srgbClr val="000000"/>
                </a:solidFill>
                <a:latin typeface="Source Han Sans KR Heavy"/>
                <a:ea typeface="Source Han Sans KR Heavy"/>
                <a:cs typeface="Source Han Sans KR Heavy"/>
                <a:sym typeface="Source Han Sans KR Heavy"/>
              </a:rPr>
              <a:t>SERVICE</a:t>
            </a:r>
          </a:p>
        </p:txBody>
      </p:sp>
      <p:sp>
        <p:nvSpPr>
          <p:cNvPr id="12" name="TextBox 12"/>
          <p:cNvSpPr txBox="1"/>
          <p:nvPr/>
        </p:nvSpPr>
        <p:spPr>
          <a:xfrm>
            <a:off x="1665187" y="5501598"/>
            <a:ext cx="3519555" cy="863600"/>
          </a:xfrm>
          <a:prstGeom prst="rect">
            <a:avLst/>
          </a:prstGeom>
        </p:spPr>
        <p:txBody>
          <a:bodyPr lIns="0" tIns="0" rIns="0" bIns="0" rtlCol="0" anchor="t">
            <a:spAutoFit/>
          </a:bodyPr>
          <a:lstStyle/>
          <a:p>
            <a:pPr algn="ctr">
              <a:lnSpc>
                <a:spcPts val="7000"/>
              </a:lnSpc>
            </a:pPr>
            <a:r>
              <a:rPr lang="en-US" sz="5000" b="1" spc="-500">
                <a:solidFill>
                  <a:srgbClr val="000000"/>
                </a:solidFill>
                <a:latin typeface="Source Han Sans KR Bold"/>
                <a:ea typeface="Source Han Sans KR Bold"/>
                <a:cs typeface="Source Han Sans KR Bold"/>
                <a:sym typeface="Source Han Sans KR Bold"/>
              </a:rPr>
              <a:t>응급상황 알림</a:t>
            </a:r>
          </a:p>
        </p:txBody>
      </p:sp>
      <p:sp>
        <p:nvSpPr>
          <p:cNvPr id="13" name="TextBox 13"/>
          <p:cNvSpPr txBox="1"/>
          <p:nvPr/>
        </p:nvSpPr>
        <p:spPr>
          <a:xfrm>
            <a:off x="1512226" y="6624860"/>
            <a:ext cx="4072722" cy="679450"/>
          </a:xfrm>
          <a:prstGeom prst="rect">
            <a:avLst/>
          </a:prstGeom>
        </p:spPr>
        <p:txBody>
          <a:bodyPr lIns="0" tIns="0" rIns="0" bIns="0" rtlCol="0" anchor="t">
            <a:spAutoFit/>
          </a:bodyPr>
          <a:lstStyle/>
          <a:p>
            <a:pPr algn="l">
              <a:lnSpc>
                <a:spcPts val="5599"/>
              </a:lnSpc>
            </a:pPr>
            <a:r>
              <a:rPr lang="en-US" sz="3999" spc="-399">
                <a:solidFill>
                  <a:srgbClr val="000000"/>
                </a:solidFill>
                <a:latin typeface="Source Han Sans KR"/>
                <a:ea typeface="Source Han Sans KR"/>
                <a:cs typeface="Source Han Sans KR"/>
                <a:sym typeface="Source Han Sans KR"/>
              </a:rPr>
              <a:t>원거리 - 근거리 통신</a:t>
            </a:r>
          </a:p>
        </p:txBody>
      </p:sp>
      <p:grpSp>
        <p:nvGrpSpPr>
          <p:cNvPr id="14" name="Group 14"/>
          <p:cNvGrpSpPr/>
          <p:nvPr/>
        </p:nvGrpSpPr>
        <p:grpSpPr>
          <a:xfrm>
            <a:off x="5980119" y="5606373"/>
            <a:ext cx="5201550" cy="1697937"/>
            <a:chOff x="0" y="0"/>
            <a:chExt cx="6935401" cy="2263916"/>
          </a:xfrm>
        </p:grpSpPr>
        <p:sp>
          <p:nvSpPr>
            <p:cNvPr id="15" name="Freeform 15"/>
            <p:cNvSpPr/>
            <p:nvPr/>
          </p:nvSpPr>
          <p:spPr>
            <a:xfrm>
              <a:off x="0" y="705377"/>
              <a:ext cx="978210" cy="978210"/>
            </a:xfrm>
            <a:custGeom>
              <a:avLst/>
              <a:gdLst/>
              <a:ahLst/>
              <a:cxnLst/>
              <a:rect l="l" t="t" r="r" b="b"/>
              <a:pathLst>
                <a:path w="978210" h="978210">
                  <a:moveTo>
                    <a:pt x="0" y="0"/>
                  </a:moveTo>
                  <a:lnTo>
                    <a:pt x="978210" y="0"/>
                  </a:lnTo>
                  <a:lnTo>
                    <a:pt x="978210" y="978210"/>
                  </a:lnTo>
                  <a:lnTo>
                    <a:pt x="0" y="97821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6" name="TextBox 16"/>
            <p:cNvSpPr txBox="1"/>
            <p:nvPr/>
          </p:nvSpPr>
          <p:spPr>
            <a:xfrm>
              <a:off x="2138942" y="-104775"/>
              <a:ext cx="4162621" cy="1116542"/>
            </a:xfrm>
            <a:prstGeom prst="rect">
              <a:avLst/>
            </a:prstGeom>
          </p:spPr>
          <p:txBody>
            <a:bodyPr lIns="0" tIns="0" rIns="0" bIns="0" rtlCol="0" anchor="t">
              <a:spAutoFit/>
            </a:bodyPr>
            <a:lstStyle/>
            <a:p>
              <a:pPr algn="ctr">
                <a:lnSpc>
                  <a:spcPts val="7000"/>
                </a:lnSpc>
              </a:pPr>
              <a:r>
                <a:rPr lang="en-US" sz="5000" b="1" spc="-500">
                  <a:solidFill>
                    <a:srgbClr val="000000"/>
                  </a:solidFill>
                  <a:latin typeface="Source Han Sans KR Bold"/>
                  <a:ea typeface="Source Han Sans KR Bold"/>
                  <a:cs typeface="Source Han Sans KR Bold"/>
                  <a:sym typeface="Source Han Sans KR Bold"/>
                </a:rPr>
                <a:t>CPR 피드백</a:t>
              </a:r>
            </a:p>
          </p:txBody>
        </p:sp>
        <p:sp>
          <p:nvSpPr>
            <p:cNvPr id="17" name="TextBox 17"/>
            <p:cNvSpPr txBox="1"/>
            <p:nvPr/>
          </p:nvSpPr>
          <p:spPr>
            <a:xfrm>
              <a:off x="1505105" y="1383382"/>
              <a:ext cx="5430296" cy="880533"/>
            </a:xfrm>
            <a:prstGeom prst="rect">
              <a:avLst/>
            </a:prstGeom>
          </p:spPr>
          <p:txBody>
            <a:bodyPr lIns="0" tIns="0" rIns="0" bIns="0" rtlCol="0" anchor="t">
              <a:spAutoFit/>
            </a:bodyPr>
            <a:lstStyle/>
            <a:p>
              <a:pPr algn="ctr">
                <a:lnSpc>
                  <a:spcPts val="5599"/>
                </a:lnSpc>
              </a:pPr>
              <a:r>
                <a:rPr lang="en-US" sz="3999" spc="-399">
                  <a:solidFill>
                    <a:srgbClr val="000000"/>
                  </a:solidFill>
                  <a:latin typeface="Source Han Sans KR"/>
                  <a:ea typeface="Source Han Sans KR"/>
                  <a:cs typeface="Source Han Sans KR"/>
                  <a:sym typeface="Source Han Sans KR"/>
                </a:rPr>
                <a:t>깊이, 각도, 빈도 센싱</a:t>
              </a:r>
            </a:p>
          </p:txBody>
        </p:sp>
      </p:grpSp>
      <p:grpSp>
        <p:nvGrpSpPr>
          <p:cNvPr id="18" name="Group 18"/>
          <p:cNvGrpSpPr/>
          <p:nvPr/>
        </p:nvGrpSpPr>
        <p:grpSpPr>
          <a:xfrm>
            <a:off x="11777301" y="5606373"/>
            <a:ext cx="4926634" cy="1697937"/>
            <a:chOff x="0" y="0"/>
            <a:chExt cx="6568845" cy="2263916"/>
          </a:xfrm>
        </p:grpSpPr>
        <p:sp>
          <p:nvSpPr>
            <p:cNvPr id="19" name="TextBox 19"/>
            <p:cNvSpPr txBox="1"/>
            <p:nvPr/>
          </p:nvSpPr>
          <p:spPr>
            <a:xfrm>
              <a:off x="1772386" y="-104775"/>
              <a:ext cx="4162621" cy="1116542"/>
            </a:xfrm>
            <a:prstGeom prst="rect">
              <a:avLst/>
            </a:prstGeom>
          </p:spPr>
          <p:txBody>
            <a:bodyPr lIns="0" tIns="0" rIns="0" bIns="0" rtlCol="0" anchor="t">
              <a:spAutoFit/>
            </a:bodyPr>
            <a:lstStyle/>
            <a:p>
              <a:pPr algn="ctr">
                <a:lnSpc>
                  <a:spcPts val="7000"/>
                </a:lnSpc>
              </a:pPr>
              <a:r>
                <a:rPr lang="en-US" sz="5000" b="1" spc="-500">
                  <a:solidFill>
                    <a:srgbClr val="000000"/>
                  </a:solidFill>
                  <a:latin typeface="Source Han Sans KR Bold"/>
                  <a:ea typeface="Source Han Sans KR Bold"/>
                  <a:cs typeface="Source Han Sans KR Bold"/>
                  <a:sym typeface="Source Han Sans KR Bold"/>
                </a:rPr>
                <a:t>부가 기능</a:t>
              </a:r>
            </a:p>
          </p:txBody>
        </p:sp>
        <p:sp>
          <p:nvSpPr>
            <p:cNvPr id="20" name="TextBox 20"/>
            <p:cNvSpPr txBox="1"/>
            <p:nvPr/>
          </p:nvSpPr>
          <p:spPr>
            <a:xfrm>
              <a:off x="1138549" y="1383382"/>
              <a:ext cx="5430296" cy="880533"/>
            </a:xfrm>
            <a:prstGeom prst="rect">
              <a:avLst/>
            </a:prstGeom>
          </p:spPr>
          <p:txBody>
            <a:bodyPr lIns="0" tIns="0" rIns="0" bIns="0" rtlCol="0" anchor="t">
              <a:spAutoFit/>
            </a:bodyPr>
            <a:lstStyle/>
            <a:p>
              <a:pPr algn="ctr">
                <a:lnSpc>
                  <a:spcPts val="5599"/>
                </a:lnSpc>
              </a:pPr>
              <a:r>
                <a:rPr lang="en-US" sz="3999" spc="-399">
                  <a:solidFill>
                    <a:srgbClr val="000000"/>
                  </a:solidFill>
                  <a:latin typeface="Source Han Sans KR"/>
                  <a:ea typeface="Source Han Sans KR"/>
                  <a:cs typeface="Source Han Sans KR"/>
                  <a:sym typeface="Source Han Sans KR"/>
                </a:rPr>
                <a:t>모바일 서비스</a:t>
              </a:r>
            </a:p>
          </p:txBody>
        </p:sp>
        <p:sp>
          <p:nvSpPr>
            <p:cNvPr id="21" name="Freeform 21"/>
            <p:cNvSpPr/>
            <p:nvPr/>
          </p:nvSpPr>
          <p:spPr>
            <a:xfrm>
              <a:off x="0" y="705377"/>
              <a:ext cx="978210" cy="978210"/>
            </a:xfrm>
            <a:custGeom>
              <a:avLst/>
              <a:gdLst/>
              <a:ahLst/>
              <a:cxnLst/>
              <a:rect l="l" t="t" r="r" b="b"/>
              <a:pathLst>
                <a:path w="978210" h="978210">
                  <a:moveTo>
                    <a:pt x="0" y="0"/>
                  </a:moveTo>
                  <a:lnTo>
                    <a:pt x="978210" y="0"/>
                  </a:lnTo>
                  <a:lnTo>
                    <a:pt x="978210" y="978210"/>
                  </a:lnTo>
                  <a:lnTo>
                    <a:pt x="0" y="97821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866083" y="9395047"/>
            <a:ext cx="555835" cy="0"/>
          </a:xfrm>
          <a:prstGeom prst="line">
            <a:avLst/>
          </a:prstGeom>
          <a:ln w="9525" cap="flat">
            <a:solidFill>
              <a:srgbClr val="282D30"/>
            </a:solidFill>
            <a:prstDash val="solid"/>
            <a:headEnd type="none" w="sm" len="sm"/>
            <a:tailEnd type="none" w="sm" len="sm"/>
          </a:ln>
        </p:spPr>
      </p:sp>
      <p:sp>
        <p:nvSpPr>
          <p:cNvPr id="3" name="AutoShape 3"/>
          <p:cNvSpPr/>
          <p:nvPr/>
        </p:nvSpPr>
        <p:spPr>
          <a:xfrm flipV="1">
            <a:off x="8867391" y="1023937"/>
            <a:ext cx="555835" cy="0"/>
          </a:xfrm>
          <a:prstGeom prst="line">
            <a:avLst/>
          </a:prstGeom>
          <a:ln w="9525" cap="flat">
            <a:solidFill>
              <a:srgbClr val="282D30"/>
            </a:solidFill>
            <a:prstDash val="solid"/>
            <a:headEnd type="none" w="sm" len="sm"/>
            <a:tailEnd type="none" w="sm" len="sm"/>
          </a:ln>
        </p:spPr>
      </p:sp>
      <p:sp>
        <p:nvSpPr>
          <p:cNvPr id="4" name="AutoShape 4"/>
          <p:cNvSpPr/>
          <p:nvPr/>
        </p:nvSpPr>
        <p:spPr>
          <a:xfrm flipH="1" flipV="1">
            <a:off x="17268825" y="4895047"/>
            <a:ext cx="0" cy="555835"/>
          </a:xfrm>
          <a:prstGeom prst="line">
            <a:avLst/>
          </a:prstGeom>
          <a:ln w="9525" cap="flat">
            <a:solidFill>
              <a:srgbClr val="282D30"/>
            </a:solidFill>
            <a:prstDash val="solid"/>
            <a:headEnd type="none" w="sm" len="sm"/>
            <a:tailEnd type="none" w="sm" len="sm"/>
          </a:ln>
        </p:spPr>
      </p:sp>
      <p:sp>
        <p:nvSpPr>
          <p:cNvPr id="5" name="AutoShape 5"/>
          <p:cNvSpPr/>
          <p:nvPr/>
        </p:nvSpPr>
        <p:spPr>
          <a:xfrm flipH="1" flipV="1">
            <a:off x="1038225" y="4895047"/>
            <a:ext cx="0" cy="555835"/>
          </a:xfrm>
          <a:prstGeom prst="line">
            <a:avLst/>
          </a:prstGeom>
          <a:ln w="9525" cap="flat">
            <a:solidFill>
              <a:srgbClr val="282D30"/>
            </a:solidFill>
            <a:prstDash val="solid"/>
            <a:headEnd type="none" w="sm" len="sm"/>
            <a:tailEnd type="none" w="sm" len="sm"/>
          </a:ln>
        </p:spPr>
      </p:sp>
      <p:grpSp>
        <p:nvGrpSpPr>
          <p:cNvPr id="6" name="Group 6"/>
          <p:cNvGrpSpPr/>
          <p:nvPr/>
        </p:nvGrpSpPr>
        <p:grpSpPr>
          <a:xfrm>
            <a:off x="687898" y="642722"/>
            <a:ext cx="2854164" cy="771956"/>
            <a:chOff x="0" y="0"/>
            <a:chExt cx="3805553" cy="1029274"/>
          </a:xfrm>
        </p:grpSpPr>
        <p:grpSp>
          <p:nvGrpSpPr>
            <p:cNvPr id="7" name="Group 7"/>
            <p:cNvGrpSpPr/>
            <p:nvPr/>
          </p:nvGrpSpPr>
          <p:grpSpPr>
            <a:xfrm>
              <a:off x="0" y="0"/>
              <a:ext cx="3805553" cy="1029274"/>
              <a:chOff x="0" y="0"/>
              <a:chExt cx="1007200" cy="272414"/>
            </a:xfrm>
          </p:grpSpPr>
          <p:sp>
            <p:nvSpPr>
              <p:cNvPr id="8" name="Freeform 8"/>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9" name="TextBox 9"/>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0" name="TextBox 10"/>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서비스 소개</a:t>
              </a:r>
            </a:p>
          </p:txBody>
        </p:sp>
      </p:grpSp>
      <p:sp>
        <p:nvSpPr>
          <p:cNvPr id="11" name="TextBox 11"/>
          <p:cNvSpPr txBox="1"/>
          <p:nvPr/>
        </p:nvSpPr>
        <p:spPr>
          <a:xfrm>
            <a:off x="1512226" y="2407074"/>
            <a:ext cx="9938692" cy="4695825"/>
          </a:xfrm>
          <a:prstGeom prst="rect">
            <a:avLst/>
          </a:prstGeom>
        </p:spPr>
        <p:txBody>
          <a:bodyPr lIns="0" tIns="0" rIns="0" bIns="0" rtlCol="0" anchor="t">
            <a:spAutoFit/>
          </a:bodyPr>
          <a:lstStyle/>
          <a:p>
            <a:pPr algn="l">
              <a:lnSpc>
                <a:spcPts val="18900"/>
              </a:lnSpc>
            </a:pPr>
            <a:r>
              <a:rPr lang="en-US" sz="13500" b="1" spc="-1215">
                <a:solidFill>
                  <a:srgbClr val="000000"/>
                </a:solidFill>
                <a:latin typeface="Source Han Sans KR Heavy"/>
                <a:ea typeface="Source Han Sans KR Heavy"/>
                <a:cs typeface="Source Han Sans KR Heavy"/>
                <a:sym typeface="Source Han Sans KR Heavy"/>
              </a:rPr>
              <a:t>SERVICE 1.</a:t>
            </a:r>
          </a:p>
          <a:p>
            <a:pPr algn="l">
              <a:lnSpc>
                <a:spcPts val="18900"/>
              </a:lnSpc>
              <a:spcBef>
                <a:spcPct val="0"/>
              </a:spcBef>
            </a:pPr>
            <a:r>
              <a:rPr lang="en-US" sz="13500" b="1" spc="-1215">
                <a:solidFill>
                  <a:srgbClr val="E90162"/>
                </a:solidFill>
                <a:latin typeface="Source Han Sans KR Heavy"/>
                <a:ea typeface="Source Han Sans KR Heavy"/>
                <a:cs typeface="Source Han Sans KR Heavy"/>
                <a:sym typeface="Source Han Sans KR Heavy"/>
              </a:rPr>
              <a:t>응급상황 알림</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626460" y="3903567"/>
            <a:ext cx="7035079" cy="2479865"/>
          </a:xfrm>
          <a:custGeom>
            <a:avLst/>
            <a:gdLst/>
            <a:ahLst/>
            <a:cxnLst/>
            <a:rect l="l" t="t" r="r" b="b"/>
            <a:pathLst>
              <a:path w="7035079" h="2479865">
                <a:moveTo>
                  <a:pt x="0" y="0"/>
                </a:moveTo>
                <a:lnTo>
                  <a:pt x="7035080" y="0"/>
                </a:lnTo>
                <a:lnTo>
                  <a:pt x="7035080" y="2479866"/>
                </a:lnTo>
                <a:lnTo>
                  <a:pt x="0" y="2479866"/>
                </a:lnTo>
                <a:lnTo>
                  <a:pt x="0" y="0"/>
                </a:lnTo>
                <a:close/>
              </a:path>
            </a:pathLst>
          </a:custGeom>
          <a:blipFill>
            <a:blip r:embed="rId3"/>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flipV="1">
            <a:off x="8866083" y="9395047"/>
            <a:ext cx="555835" cy="0"/>
          </a:xfrm>
          <a:prstGeom prst="line">
            <a:avLst/>
          </a:prstGeom>
          <a:ln w="9525" cap="flat">
            <a:solidFill>
              <a:srgbClr val="282D30"/>
            </a:solidFill>
            <a:prstDash val="solid"/>
            <a:headEnd type="none" w="sm" len="sm"/>
            <a:tailEnd type="none" w="sm" len="sm"/>
          </a:ln>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35000">
                <p:cTn id="2"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02423" y="-505331"/>
            <a:ext cx="7036134" cy="11124323"/>
          </a:xfrm>
          <a:custGeom>
            <a:avLst/>
            <a:gdLst/>
            <a:ahLst/>
            <a:cxnLst/>
            <a:rect l="l" t="t" r="r" b="b"/>
            <a:pathLst>
              <a:path w="7036134" h="11124323">
                <a:moveTo>
                  <a:pt x="0" y="0"/>
                </a:moveTo>
                <a:lnTo>
                  <a:pt x="7036135" y="0"/>
                </a:lnTo>
                <a:lnTo>
                  <a:pt x="7036135" y="11124322"/>
                </a:lnTo>
                <a:lnTo>
                  <a:pt x="0" y="11124322"/>
                </a:lnTo>
                <a:lnTo>
                  <a:pt x="0" y="0"/>
                </a:lnTo>
                <a:close/>
              </a:path>
            </a:pathLst>
          </a:custGeom>
          <a:blipFill>
            <a:blip r:embed="rId5"/>
            <a:stretch>
              <a:fillRect/>
            </a:stretch>
          </a:blipFill>
        </p:spPr>
      </p:sp>
      <p:grpSp>
        <p:nvGrpSpPr>
          <p:cNvPr id="3" name="Group 3"/>
          <p:cNvGrpSpPr/>
          <p:nvPr/>
        </p:nvGrpSpPr>
        <p:grpSpPr>
          <a:xfrm>
            <a:off x="697423" y="642722"/>
            <a:ext cx="3277107" cy="771956"/>
            <a:chOff x="0" y="0"/>
            <a:chExt cx="4369476" cy="1029274"/>
          </a:xfrm>
        </p:grpSpPr>
        <p:grpSp>
          <p:nvGrpSpPr>
            <p:cNvPr id="4" name="Group 4"/>
            <p:cNvGrpSpPr/>
            <p:nvPr/>
          </p:nvGrpSpPr>
          <p:grpSpPr>
            <a:xfrm>
              <a:off x="0" y="0"/>
              <a:ext cx="4369476" cy="1029274"/>
              <a:chOff x="0" y="0"/>
              <a:chExt cx="1156451" cy="272414"/>
            </a:xfrm>
          </p:grpSpPr>
          <p:sp>
            <p:nvSpPr>
              <p:cNvPr id="5" name="Freeform 5"/>
              <p:cNvSpPr/>
              <p:nvPr/>
            </p:nvSpPr>
            <p:spPr>
              <a:xfrm>
                <a:off x="0" y="0"/>
                <a:ext cx="1156451" cy="272414"/>
              </a:xfrm>
              <a:custGeom>
                <a:avLst/>
                <a:gdLst/>
                <a:ahLst/>
                <a:cxnLst/>
                <a:rect l="l" t="t" r="r" b="b"/>
                <a:pathLst>
                  <a:path w="1156451" h="272414">
                    <a:moveTo>
                      <a:pt x="136207" y="0"/>
                    </a:moveTo>
                    <a:lnTo>
                      <a:pt x="1020244" y="0"/>
                    </a:lnTo>
                    <a:cubicBezTo>
                      <a:pt x="1056369" y="0"/>
                      <a:pt x="1091013" y="14350"/>
                      <a:pt x="1116557" y="39894"/>
                    </a:cubicBezTo>
                    <a:cubicBezTo>
                      <a:pt x="1142101" y="65438"/>
                      <a:pt x="1156451" y="100083"/>
                      <a:pt x="1156451" y="136207"/>
                    </a:cubicBezTo>
                    <a:lnTo>
                      <a:pt x="1156451" y="136207"/>
                    </a:lnTo>
                    <a:cubicBezTo>
                      <a:pt x="1156451" y="172331"/>
                      <a:pt x="1142101" y="206976"/>
                      <a:pt x="1116557" y="232520"/>
                    </a:cubicBezTo>
                    <a:cubicBezTo>
                      <a:pt x="1091013" y="258063"/>
                      <a:pt x="1056369" y="272414"/>
                      <a:pt x="102024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6" name="TextBox 6"/>
              <p:cNvSpPr txBox="1"/>
              <p:nvPr/>
            </p:nvSpPr>
            <p:spPr>
              <a:xfrm>
                <a:off x="0" y="-38100"/>
                <a:ext cx="1156451" cy="310514"/>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519786" y="97210"/>
              <a:ext cx="3329904"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응급상황 알림</a:t>
              </a:r>
            </a:p>
          </p:txBody>
        </p:sp>
      </p:grpSp>
      <p:pic>
        <p:nvPicPr>
          <p:cNvPr id="8" name="Picture 8">
            <a:hlinkClick r:id="" action="ppaction://media"/>
          </p:cNvPr>
          <p:cNvPicPr>
            <a:picLocks noChangeAspect="1"/>
          </p:cNvPicPr>
          <p:nvPr>
            <a:videoFile r:link="rId1"/>
            <p:extLst>
              <p:ext uri="{DAA4B4D4-6D71-4841-9C94-3DE7FCFB9230}">
                <p14:media xmlns:p14="http://schemas.microsoft.com/office/powerpoint/2010/main" r:embed="rId2">
                  <p14:trim st="17610" end="7021.045"/>
                </p14:media>
              </p:ext>
            </p:extLst>
          </p:nvPr>
        </p:nvPicPr>
        <p:blipFill>
          <a:blip r:embed="rId6"/>
          <a:srcRect/>
          <a:stretch>
            <a:fillRect/>
          </a:stretch>
        </p:blipFill>
        <p:spPr>
          <a:xfrm>
            <a:off x="11701839" y="2244762"/>
            <a:ext cx="5624136" cy="56241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9"/>
          <p:cNvSpPr txBox="1"/>
          <p:nvPr/>
        </p:nvSpPr>
        <p:spPr>
          <a:xfrm>
            <a:off x="1028700" y="1987480"/>
            <a:ext cx="7564432" cy="1377949"/>
          </a:xfrm>
          <a:prstGeom prst="rect">
            <a:avLst/>
          </a:prstGeom>
        </p:spPr>
        <p:txBody>
          <a:bodyPr lIns="0" tIns="0" rIns="0" bIns="0" rtlCol="0" anchor="t">
            <a:spAutoFit/>
          </a:bodyPr>
          <a:lstStyle/>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응급상황 감지 신고</a:t>
            </a:r>
          </a:p>
        </p:txBody>
      </p:sp>
      <p:sp>
        <p:nvSpPr>
          <p:cNvPr id="10" name="TextBox 10"/>
          <p:cNvSpPr txBox="1"/>
          <p:nvPr/>
        </p:nvSpPr>
        <p:spPr>
          <a:xfrm>
            <a:off x="1110560" y="3670229"/>
            <a:ext cx="9903591" cy="1466850"/>
          </a:xfrm>
          <a:prstGeom prst="rect">
            <a:avLst/>
          </a:prstGeom>
        </p:spPr>
        <p:txBody>
          <a:bodyPr lIns="0" tIns="0" rIns="0" bIns="0" rtlCol="0" anchor="t">
            <a:spAutoFit/>
          </a:bodyPr>
          <a:lstStyle/>
          <a:p>
            <a:pPr algn="l">
              <a:lnSpc>
                <a:spcPts val="5999"/>
              </a:lnSpc>
            </a:pPr>
            <a:r>
              <a:rPr lang="en-US" sz="3999" spc="-359">
                <a:solidFill>
                  <a:srgbClr val="000000"/>
                </a:solidFill>
                <a:latin typeface="Source Han Sans KR"/>
                <a:ea typeface="Source Han Sans KR"/>
                <a:cs typeface="Source Han Sans KR"/>
                <a:sym typeface="Source Han Sans KR"/>
              </a:rPr>
              <a:t>Watch 백그라운드 센서 데이터 기반</a:t>
            </a:r>
          </a:p>
          <a:p>
            <a:pPr algn="l">
              <a:lnSpc>
                <a:spcPts val="5999"/>
              </a:lnSpc>
            </a:pPr>
            <a:r>
              <a:rPr lang="en-US" sz="3999" spc="-359">
                <a:solidFill>
                  <a:srgbClr val="000000"/>
                </a:solidFill>
                <a:latin typeface="Source Han Sans KR"/>
                <a:ea typeface="Source Han Sans KR"/>
                <a:cs typeface="Source Han Sans KR"/>
                <a:sym typeface="Source Han Sans KR"/>
              </a:rPr>
              <a:t>낙상 및 심박수 이상 감지 후 119 자동 신고</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73684"/>
            <a:ext cx="4623977" cy="2797174"/>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응급상황</a:t>
            </a:r>
          </a:p>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감지</a:t>
            </a:r>
          </a:p>
        </p:txBody>
      </p:sp>
      <p:grpSp>
        <p:nvGrpSpPr>
          <p:cNvPr id="3" name="Group 3"/>
          <p:cNvGrpSpPr/>
          <p:nvPr/>
        </p:nvGrpSpPr>
        <p:grpSpPr>
          <a:xfrm>
            <a:off x="10363023" y="2521201"/>
            <a:ext cx="6820077" cy="5244598"/>
            <a:chOff x="0" y="0"/>
            <a:chExt cx="9093436" cy="6992797"/>
          </a:xfrm>
        </p:grpSpPr>
        <p:sp>
          <p:nvSpPr>
            <p:cNvPr id="4" name="Freeform 4"/>
            <p:cNvSpPr/>
            <p:nvPr/>
          </p:nvSpPr>
          <p:spPr>
            <a:xfrm>
              <a:off x="2100639" y="0"/>
              <a:ext cx="6992797" cy="6992797"/>
            </a:xfrm>
            <a:custGeom>
              <a:avLst/>
              <a:gdLst/>
              <a:ahLst/>
              <a:cxnLst/>
              <a:rect l="l" t="t" r="r" b="b"/>
              <a:pathLst>
                <a:path w="6992797" h="6992797">
                  <a:moveTo>
                    <a:pt x="0" y="0"/>
                  </a:moveTo>
                  <a:lnTo>
                    <a:pt x="6992797" y="0"/>
                  </a:lnTo>
                  <a:lnTo>
                    <a:pt x="6992797" y="6992797"/>
                  </a:lnTo>
                  <a:lnTo>
                    <a:pt x="0" y="6992797"/>
                  </a:lnTo>
                  <a:lnTo>
                    <a:pt x="0" y="0"/>
                  </a:lnTo>
                  <a:close/>
                </a:path>
              </a:pathLst>
            </a:custGeom>
            <a:blipFill>
              <a:blip r:embed="rId3"/>
              <a:stretch>
                <a:fillRect l="-38245" r="-39532"/>
              </a:stretch>
            </a:blipFill>
          </p:spPr>
        </p:sp>
        <p:sp>
          <p:nvSpPr>
            <p:cNvPr id="5" name="Freeform 5"/>
            <p:cNvSpPr/>
            <p:nvPr/>
          </p:nvSpPr>
          <p:spPr>
            <a:xfrm>
              <a:off x="2100639" y="0"/>
              <a:ext cx="6992797" cy="6992797"/>
            </a:xfrm>
            <a:custGeom>
              <a:avLst/>
              <a:gdLst/>
              <a:ahLst/>
              <a:cxnLst/>
              <a:rect l="l" t="t" r="r" b="b"/>
              <a:pathLst>
                <a:path w="6992797" h="6992797">
                  <a:moveTo>
                    <a:pt x="0" y="0"/>
                  </a:moveTo>
                  <a:lnTo>
                    <a:pt x="6992797" y="0"/>
                  </a:lnTo>
                  <a:lnTo>
                    <a:pt x="6992797" y="6992797"/>
                  </a:lnTo>
                  <a:lnTo>
                    <a:pt x="0" y="6992797"/>
                  </a:lnTo>
                  <a:lnTo>
                    <a:pt x="0" y="0"/>
                  </a:lnTo>
                  <a:close/>
                </a:path>
              </a:pathLst>
            </a:custGeom>
            <a:blipFill>
              <a:blip r:embed="rId4">
                <a:alphaModFix amt="40000"/>
                <a:extLst>
                  <a:ext uri="{96DAC541-7B7A-43D3-8B79-37D633B846F1}">
                    <asvg:svgBlip xmlns="" xmlns:asvg="http://schemas.microsoft.com/office/drawing/2016/SVG/main" r:embed="rId5"/>
                  </a:ext>
                </a:extLst>
              </a:blip>
              <a:stretch>
                <a:fillRect/>
              </a:stretch>
            </a:blipFill>
          </p:spPr>
        </p:sp>
        <p:sp>
          <p:nvSpPr>
            <p:cNvPr id="6" name="TextBox 6"/>
            <p:cNvSpPr txBox="1"/>
            <p:nvPr/>
          </p:nvSpPr>
          <p:spPr>
            <a:xfrm>
              <a:off x="3086614" y="3054015"/>
              <a:ext cx="5020847" cy="846667"/>
            </a:xfrm>
            <a:prstGeom prst="rect">
              <a:avLst/>
            </a:prstGeom>
          </p:spPr>
          <p:txBody>
            <a:bodyPr lIns="0" tIns="0" rIns="0" bIns="0" rtlCol="0" anchor="t">
              <a:spAutoFit/>
            </a:bodyPr>
            <a:lstStyle/>
            <a:p>
              <a:pPr algn="ctr">
                <a:lnSpc>
                  <a:spcPts val="5199"/>
                </a:lnSpc>
              </a:pPr>
              <a:r>
                <a:rPr lang="en-US" sz="3999" b="1" spc="-399">
                  <a:solidFill>
                    <a:srgbClr val="FFFFFF"/>
                  </a:solidFill>
                  <a:latin typeface="Source Han Sans KR Bold"/>
                  <a:ea typeface="Source Han Sans KR Bold"/>
                  <a:cs typeface="Source Han Sans KR Bold"/>
                  <a:sym typeface="Source Han Sans KR Bold"/>
                </a:rPr>
                <a:t>응급상황</a:t>
              </a:r>
              <a:r>
                <a:rPr lang="en-US" sz="3999" spc="-399">
                  <a:solidFill>
                    <a:srgbClr val="FFFFFF"/>
                  </a:solidFill>
                  <a:latin typeface="Source Han Sans KR"/>
                  <a:ea typeface="Source Han Sans KR"/>
                  <a:cs typeface="Source Han Sans KR"/>
                  <a:sym typeface="Source Han Sans KR"/>
                </a:rPr>
                <a:t> 감지</a:t>
              </a:r>
            </a:p>
          </p:txBody>
        </p:sp>
        <p:sp>
          <p:nvSpPr>
            <p:cNvPr id="7" name="AutoShape 7"/>
            <p:cNvSpPr/>
            <p:nvPr/>
          </p:nvSpPr>
          <p:spPr>
            <a:xfrm flipV="1">
              <a:off x="0" y="3623398"/>
              <a:ext cx="1839764" cy="0"/>
            </a:xfrm>
            <a:prstGeom prst="line">
              <a:avLst/>
            </a:prstGeom>
            <a:ln w="258594" cap="flat">
              <a:solidFill>
                <a:srgbClr val="E90162"/>
              </a:solidFill>
              <a:prstDash val="solid"/>
              <a:headEnd type="none" w="sm" len="sm"/>
              <a:tailEnd type="arrow" w="med" len="sm"/>
            </a:ln>
          </p:spPr>
        </p:sp>
      </p:grpSp>
      <p:sp>
        <p:nvSpPr>
          <p:cNvPr id="8" name="Freeform 8"/>
          <p:cNvSpPr/>
          <p:nvPr/>
        </p:nvSpPr>
        <p:spPr>
          <a:xfrm>
            <a:off x="5194626" y="2521201"/>
            <a:ext cx="5244598" cy="5244598"/>
          </a:xfrm>
          <a:custGeom>
            <a:avLst/>
            <a:gdLst/>
            <a:ahLst/>
            <a:cxnLst/>
            <a:rect l="l" t="t" r="r" b="b"/>
            <a:pathLst>
              <a:path w="5244598" h="5244598">
                <a:moveTo>
                  <a:pt x="0" y="0"/>
                </a:moveTo>
                <a:lnTo>
                  <a:pt x="5244597" y="0"/>
                </a:lnTo>
                <a:lnTo>
                  <a:pt x="5244597" y="5244598"/>
                </a:lnTo>
                <a:lnTo>
                  <a:pt x="0" y="5244598"/>
                </a:lnTo>
                <a:lnTo>
                  <a:pt x="0" y="0"/>
                </a:lnTo>
                <a:close/>
              </a:path>
            </a:pathLst>
          </a:custGeom>
          <a:blipFill>
            <a:blip r:embed="rId6"/>
            <a:stretch>
              <a:fillRect l="-45225" t="-16588" r="-48070" b="-12194"/>
            </a:stretch>
          </a:blipFill>
        </p:spPr>
      </p:sp>
      <p:sp>
        <p:nvSpPr>
          <p:cNvPr id="9" name="Freeform 9"/>
          <p:cNvSpPr/>
          <p:nvPr/>
        </p:nvSpPr>
        <p:spPr>
          <a:xfrm>
            <a:off x="5194626" y="2521201"/>
            <a:ext cx="5244598" cy="5244598"/>
          </a:xfrm>
          <a:custGeom>
            <a:avLst/>
            <a:gdLst/>
            <a:ahLst/>
            <a:cxnLst/>
            <a:rect l="l" t="t" r="r" b="b"/>
            <a:pathLst>
              <a:path w="5244598" h="5244598">
                <a:moveTo>
                  <a:pt x="0" y="0"/>
                </a:moveTo>
                <a:lnTo>
                  <a:pt x="5244597" y="0"/>
                </a:lnTo>
                <a:lnTo>
                  <a:pt x="5244597" y="5244598"/>
                </a:lnTo>
                <a:lnTo>
                  <a:pt x="0" y="5244598"/>
                </a:lnTo>
                <a:lnTo>
                  <a:pt x="0" y="0"/>
                </a:lnTo>
                <a:close/>
              </a:path>
            </a:pathLst>
          </a:custGeom>
          <a:blipFill>
            <a:blip r:embed="rId4">
              <a:alphaModFix amt="60000"/>
              <a:extLst>
                <a:ext uri="{96DAC541-7B7A-43D3-8B79-37D633B846F1}">
                  <asvg:svgBlip xmlns="" xmlns:asvg="http://schemas.microsoft.com/office/drawing/2016/SVG/main" r:embed="rId5"/>
                </a:ext>
              </a:extLst>
            </a:blip>
            <a:stretch>
              <a:fillRect/>
            </a:stretch>
          </a:blipFill>
        </p:spPr>
      </p:sp>
      <p:sp>
        <p:nvSpPr>
          <p:cNvPr id="10" name="TextBox 10"/>
          <p:cNvSpPr txBox="1"/>
          <p:nvPr/>
        </p:nvSpPr>
        <p:spPr>
          <a:xfrm>
            <a:off x="5009912" y="4144962"/>
            <a:ext cx="5798488" cy="1958975"/>
          </a:xfrm>
          <a:prstGeom prst="rect">
            <a:avLst/>
          </a:prstGeom>
        </p:spPr>
        <p:txBody>
          <a:bodyPr lIns="0" tIns="0" rIns="0" bIns="0" rtlCol="0" anchor="t">
            <a:spAutoFit/>
          </a:bodyPr>
          <a:lstStyle/>
          <a:p>
            <a:pPr algn="ctr">
              <a:lnSpc>
                <a:spcPts val="5199"/>
              </a:lnSpc>
            </a:pPr>
            <a:r>
              <a:rPr lang="en-US" sz="3999" spc="-399">
                <a:solidFill>
                  <a:srgbClr val="FFFFFF"/>
                </a:solidFill>
                <a:latin typeface="Source Han Sans KR"/>
                <a:ea typeface="Source Han Sans KR"/>
                <a:cs typeface="Source Han Sans KR"/>
                <a:sym typeface="Source Han Sans KR"/>
              </a:rPr>
              <a:t>Watch 백그라운드</a:t>
            </a:r>
          </a:p>
          <a:p>
            <a:pPr algn="ctr">
              <a:lnSpc>
                <a:spcPts val="5199"/>
              </a:lnSpc>
            </a:pPr>
            <a:r>
              <a:rPr lang="en-US" sz="3999" spc="-399">
                <a:solidFill>
                  <a:srgbClr val="FFFFFF"/>
                </a:solidFill>
                <a:latin typeface="Source Han Sans KR"/>
                <a:ea typeface="Source Han Sans KR"/>
                <a:cs typeface="Source Han Sans KR"/>
                <a:sym typeface="Source Han Sans KR"/>
              </a:rPr>
              <a:t>센서 데이터</a:t>
            </a:r>
          </a:p>
          <a:p>
            <a:pPr algn="ctr">
              <a:lnSpc>
                <a:spcPts val="5199"/>
              </a:lnSpc>
            </a:pPr>
            <a:r>
              <a:rPr lang="en-US" sz="3999" b="1" spc="-399">
                <a:solidFill>
                  <a:srgbClr val="FFFFFF"/>
                </a:solidFill>
                <a:latin typeface="Source Han Sans KR Bold"/>
                <a:ea typeface="Source Han Sans KR Bold"/>
                <a:cs typeface="Source Han Sans KR Bold"/>
                <a:sym typeface="Source Han Sans KR Bold"/>
              </a:rPr>
              <a:t>선형 가속도, 심박수</a:t>
            </a:r>
            <a:r>
              <a:rPr lang="en-US" sz="3999" spc="-399">
                <a:solidFill>
                  <a:srgbClr val="FFFFFF"/>
                </a:solidFill>
                <a:latin typeface="Source Han Sans KR"/>
                <a:ea typeface="Source Han Sans KR"/>
                <a:cs typeface="Source Han Sans KR"/>
                <a:sym typeface="Source Han Sans KR"/>
              </a:rPr>
              <a:t> 수집</a:t>
            </a:r>
          </a:p>
        </p:txBody>
      </p:sp>
      <p:grpSp>
        <p:nvGrpSpPr>
          <p:cNvPr id="11" name="Group 11"/>
          <p:cNvGrpSpPr/>
          <p:nvPr/>
        </p:nvGrpSpPr>
        <p:grpSpPr>
          <a:xfrm>
            <a:off x="697423" y="642722"/>
            <a:ext cx="3277107" cy="771956"/>
            <a:chOff x="0" y="0"/>
            <a:chExt cx="4369476" cy="1029274"/>
          </a:xfrm>
        </p:grpSpPr>
        <p:grpSp>
          <p:nvGrpSpPr>
            <p:cNvPr id="12" name="Group 12"/>
            <p:cNvGrpSpPr/>
            <p:nvPr/>
          </p:nvGrpSpPr>
          <p:grpSpPr>
            <a:xfrm>
              <a:off x="0" y="0"/>
              <a:ext cx="4369476" cy="1029274"/>
              <a:chOff x="0" y="0"/>
              <a:chExt cx="1156451" cy="272414"/>
            </a:xfrm>
          </p:grpSpPr>
          <p:sp>
            <p:nvSpPr>
              <p:cNvPr id="13" name="Freeform 13"/>
              <p:cNvSpPr/>
              <p:nvPr/>
            </p:nvSpPr>
            <p:spPr>
              <a:xfrm>
                <a:off x="0" y="0"/>
                <a:ext cx="1156451" cy="272414"/>
              </a:xfrm>
              <a:custGeom>
                <a:avLst/>
                <a:gdLst/>
                <a:ahLst/>
                <a:cxnLst/>
                <a:rect l="l" t="t" r="r" b="b"/>
                <a:pathLst>
                  <a:path w="1156451" h="272414">
                    <a:moveTo>
                      <a:pt x="136207" y="0"/>
                    </a:moveTo>
                    <a:lnTo>
                      <a:pt x="1020244" y="0"/>
                    </a:lnTo>
                    <a:cubicBezTo>
                      <a:pt x="1056369" y="0"/>
                      <a:pt x="1091013" y="14350"/>
                      <a:pt x="1116557" y="39894"/>
                    </a:cubicBezTo>
                    <a:cubicBezTo>
                      <a:pt x="1142101" y="65438"/>
                      <a:pt x="1156451" y="100083"/>
                      <a:pt x="1156451" y="136207"/>
                    </a:cubicBezTo>
                    <a:lnTo>
                      <a:pt x="1156451" y="136207"/>
                    </a:lnTo>
                    <a:cubicBezTo>
                      <a:pt x="1156451" y="172331"/>
                      <a:pt x="1142101" y="206976"/>
                      <a:pt x="1116557" y="232520"/>
                    </a:cubicBezTo>
                    <a:cubicBezTo>
                      <a:pt x="1091013" y="258063"/>
                      <a:pt x="1056369" y="272414"/>
                      <a:pt x="102024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4" name="TextBox 14"/>
              <p:cNvSpPr txBox="1"/>
              <p:nvPr/>
            </p:nvSpPr>
            <p:spPr>
              <a:xfrm>
                <a:off x="0" y="-38100"/>
                <a:ext cx="1156451" cy="310514"/>
              </a:xfrm>
              <a:prstGeom prst="rect">
                <a:avLst/>
              </a:prstGeom>
            </p:spPr>
            <p:txBody>
              <a:bodyPr lIns="50800" tIns="50800" rIns="50800" bIns="50800" rtlCol="0" anchor="ctr"/>
              <a:lstStyle/>
              <a:p>
                <a:pPr algn="ctr">
                  <a:lnSpc>
                    <a:spcPts val="3079"/>
                  </a:lnSpc>
                </a:pPr>
                <a:endParaRPr/>
              </a:p>
            </p:txBody>
          </p:sp>
        </p:grpSp>
        <p:sp>
          <p:nvSpPr>
            <p:cNvPr id="15" name="TextBox 15"/>
            <p:cNvSpPr txBox="1"/>
            <p:nvPr/>
          </p:nvSpPr>
          <p:spPr>
            <a:xfrm>
              <a:off x="519786" y="97210"/>
              <a:ext cx="3329904"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응급상황 알림</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09806" y="1609909"/>
            <a:ext cx="5746668" cy="7067182"/>
          </a:xfrm>
          <a:custGeom>
            <a:avLst/>
            <a:gdLst/>
            <a:ahLst/>
            <a:cxnLst/>
            <a:rect l="l" t="t" r="r" b="b"/>
            <a:pathLst>
              <a:path w="5746668" h="7067182">
                <a:moveTo>
                  <a:pt x="0" y="0"/>
                </a:moveTo>
                <a:lnTo>
                  <a:pt x="5746668" y="0"/>
                </a:lnTo>
                <a:lnTo>
                  <a:pt x="5746668" y="7067182"/>
                </a:lnTo>
                <a:lnTo>
                  <a:pt x="0" y="7067182"/>
                </a:lnTo>
                <a:lnTo>
                  <a:pt x="0" y="0"/>
                </a:lnTo>
                <a:close/>
              </a:path>
            </a:pathLst>
          </a:custGeom>
          <a:blipFill>
            <a:blip r:embed="rId3">
              <a:alphaModFix amt="50000"/>
            </a:blip>
            <a:stretch>
              <a:fillRect l="-454" r="-59100" b="-8820"/>
            </a:stretch>
          </a:blipFill>
        </p:spPr>
      </p:sp>
      <p:sp>
        <p:nvSpPr>
          <p:cNvPr id="3" name="Freeform 3"/>
          <p:cNvSpPr/>
          <p:nvPr/>
        </p:nvSpPr>
        <p:spPr>
          <a:xfrm>
            <a:off x="11513014" y="1609909"/>
            <a:ext cx="5746286" cy="7052049"/>
          </a:xfrm>
          <a:custGeom>
            <a:avLst/>
            <a:gdLst/>
            <a:ahLst/>
            <a:cxnLst/>
            <a:rect l="l" t="t" r="r" b="b"/>
            <a:pathLst>
              <a:path w="5746286" h="7052049">
                <a:moveTo>
                  <a:pt x="0" y="0"/>
                </a:moveTo>
                <a:lnTo>
                  <a:pt x="5746286" y="0"/>
                </a:lnTo>
                <a:lnTo>
                  <a:pt x="5746286" y="7052049"/>
                </a:lnTo>
                <a:lnTo>
                  <a:pt x="0" y="7052049"/>
                </a:lnTo>
                <a:lnTo>
                  <a:pt x="0" y="0"/>
                </a:lnTo>
                <a:close/>
              </a:path>
            </a:pathLst>
          </a:custGeom>
          <a:blipFill>
            <a:blip r:embed="rId4">
              <a:alphaModFix amt="50000"/>
            </a:blip>
            <a:stretch>
              <a:fillRect l="-57524" r="-26331"/>
            </a:stretch>
          </a:blipFill>
        </p:spPr>
      </p:sp>
      <p:sp>
        <p:nvSpPr>
          <p:cNvPr id="4" name="TextBox 4"/>
          <p:cNvSpPr txBox="1"/>
          <p:nvPr/>
        </p:nvSpPr>
        <p:spPr>
          <a:xfrm>
            <a:off x="1028700" y="1673684"/>
            <a:ext cx="4623977" cy="2797174"/>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응급상황</a:t>
            </a:r>
          </a:p>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감지</a:t>
            </a:r>
          </a:p>
        </p:txBody>
      </p:sp>
      <p:grpSp>
        <p:nvGrpSpPr>
          <p:cNvPr id="5" name="Group 5"/>
          <p:cNvGrpSpPr/>
          <p:nvPr/>
        </p:nvGrpSpPr>
        <p:grpSpPr>
          <a:xfrm>
            <a:off x="11512632" y="1609909"/>
            <a:ext cx="5746668" cy="7052049"/>
            <a:chOff x="0" y="0"/>
            <a:chExt cx="1513526" cy="1857330"/>
          </a:xfrm>
        </p:grpSpPr>
        <p:sp>
          <p:nvSpPr>
            <p:cNvPr id="6" name="Freeform 6"/>
            <p:cNvSpPr/>
            <p:nvPr/>
          </p:nvSpPr>
          <p:spPr>
            <a:xfrm>
              <a:off x="0" y="0"/>
              <a:ext cx="1513526" cy="1857330"/>
            </a:xfrm>
            <a:custGeom>
              <a:avLst/>
              <a:gdLst/>
              <a:ahLst/>
              <a:cxnLst/>
              <a:rect l="l" t="t" r="r" b="b"/>
              <a:pathLst>
                <a:path w="1513526" h="1857330">
                  <a:moveTo>
                    <a:pt x="0" y="0"/>
                  </a:moveTo>
                  <a:lnTo>
                    <a:pt x="1513526" y="0"/>
                  </a:lnTo>
                  <a:lnTo>
                    <a:pt x="1513526" y="1857330"/>
                  </a:lnTo>
                  <a:lnTo>
                    <a:pt x="0" y="1857330"/>
                  </a:lnTo>
                  <a:close/>
                </a:path>
              </a:pathLst>
            </a:custGeom>
            <a:solidFill>
              <a:srgbClr val="000000">
                <a:alpha val="69804"/>
              </a:srgbClr>
            </a:solidFill>
            <a:ln w="57150" cap="sq">
              <a:solidFill>
                <a:srgbClr val="000000">
                  <a:alpha val="69804"/>
                </a:srgbClr>
              </a:solidFill>
              <a:prstDash val="solid"/>
              <a:miter/>
            </a:ln>
          </p:spPr>
        </p:sp>
        <p:sp>
          <p:nvSpPr>
            <p:cNvPr id="7" name="TextBox 7"/>
            <p:cNvSpPr txBox="1"/>
            <p:nvPr/>
          </p:nvSpPr>
          <p:spPr>
            <a:xfrm>
              <a:off x="0" y="-57150"/>
              <a:ext cx="1513526" cy="191448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2554578" y="4229100"/>
            <a:ext cx="3662776" cy="1828800"/>
          </a:xfrm>
          <a:prstGeom prst="rect">
            <a:avLst/>
          </a:prstGeom>
        </p:spPr>
        <p:txBody>
          <a:bodyPr lIns="0" tIns="0" rIns="0" bIns="0" rtlCol="0" anchor="t">
            <a:spAutoFit/>
          </a:bodyPr>
          <a:lstStyle/>
          <a:p>
            <a:pPr algn="ctr">
              <a:lnSpc>
                <a:spcPts val="7200"/>
              </a:lnSpc>
            </a:pPr>
            <a:r>
              <a:rPr lang="en-US" sz="6000" b="1" spc="-600">
                <a:solidFill>
                  <a:srgbClr val="E90162"/>
                </a:solidFill>
                <a:latin typeface="Source Han Sans KR Bold"/>
                <a:ea typeface="Source Han Sans KR Bold"/>
                <a:cs typeface="Source Han Sans KR Bold"/>
                <a:sym typeface="Source Han Sans KR Bold"/>
              </a:rPr>
              <a:t>심박수 이상</a:t>
            </a:r>
            <a:r>
              <a:rPr lang="en-US" sz="6000" spc="-600">
                <a:solidFill>
                  <a:srgbClr val="FCFCFC"/>
                </a:solidFill>
                <a:latin typeface="Source Han Sans KR"/>
                <a:ea typeface="Source Han Sans KR"/>
                <a:cs typeface="Source Han Sans KR"/>
                <a:sym typeface="Source Han Sans KR"/>
              </a:rPr>
              <a:t> 감지</a:t>
            </a:r>
          </a:p>
        </p:txBody>
      </p:sp>
      <p:grpSp>
        <p:nvGrpSpPr>
          <p:cNvPr id="9" name="Group 9"/>
          <p:cNvGrpSpPr/>
          <p:nvPr/>
        </p:nvGrpSpPr>
        <p:grpSpPr>
          <a:xfrm>
            <a:off x="11878307" y="1902027"/>
            <a:ext cx="1807442" cy="690817"/>
            <a:chOff x="0" y="0"/>
            <a:chExt cx="2409923" cy="921090"/>
          </a:xfrm>
        </p:grpSpPr>
        <p:grpSp>
          <p:nvGrpSpPr>
            <p:cNvPr id="10" name="Group 10"/>
            <p:cNvGrpSpPr/>
            <p:nvPr/>
          </p:nvGrpSpPr>
          <p:grpSpPr>
            <a:xfrm>
              <a:off x="0" y="0"/>
              <a:ext cx="2409923" cy="921090"/>
              <a:chOff x="0" y="0"/>
              <a:chExt cx="708291" cy="270714"/>
            </a:xfrm>
          </p:grpSpPr>
          <p:sp>
            <p:nvSpPr>
              <p:cNvPr id="11" name="Freeform 11"/>
              <p:cNvSpPr/>
              <p:nvPr/>
            </p:nvSpPr>
            <p:spPr>
              <a:xfrm>
                <a:off x="0" y="0"/>
                <a:ext cx="708291" cy="270714"/>
              </a:xfrm>
              <a:custGeom>
                <a:avLst/>
                <a:gdLst/>
                <a:ahLst/>
                <a:cxnLst/>
                <a:rect l="l" t="t" r="r" b="b"/>
                <a:pathLst>
                  <a:path w="708291" h="270714">
                    <a:moveTo>
                      <a:pt x="135357" y="0"/>
                    </a:moveTo>
                    <a:lnTo>
                      <a:pt x="572934" y="0"/>
                    </a:lnTo>
                    <a:cubicBezTo>
                      <a:pt x="647690" y="0"/>
                      <a:pt x="708291" y="60601"/>
                      <a:pt x="708291" y="135357"/>
                    </a:cubicBezTo>
                    <a:lnTo>
                      <a:pt x="708291" y="135357"/>
                    </a:lnTo>
                    <a:cubicBezTo>
                      <a:pt x="708291" y="210113"/>
                      <a:pt x="647690" y="270714"/>
                      <a:pt x="572934" y="270714"/>
                    </a:cubicBezTo>
                    <a:lnTo>
                      <a:pt x="135357" y="270714"/>
                    </a:lnTo>
                    <a:cubicBezTo>
                      <a:pt x="60601" y="270714"/>
                      <a:pt x="0" y="210113"/>
                      <a:pt x="0" y="135357"/>
                    </a:cubicBezTo>
                    <a:lnTo>
                      <a:pt x="0" y="135357"/>
                    </a:lnTo>
                    <a:cubicBezTo>
                      <a:pt x="0" y="60601"/>
                      <a:pt x="60601" y="0"/>
                      <a:pt x="135357" y="0"/>
                    </a:cubicBezTo>
                    <a:close/>
                  </a:path>
                </a:pathLst>
              </a:custGeom>
              <a:solidFill>
                <a:srgbClr val="FFFFFF"/>
              </a:solidFill>
            </p:spPr>
          </p:sp>
          <p:sp>
            <p:nvSpPr>
              <p:cNvPr id="12" name="TextBox 12"/>
              <p:cNvSpPr txBox="1"/>
              <p:nvPr/>
            </p:nvSpPr>
            <p:spPr>
              <a:xfrm>
                <a:off x="0" y="-38100"/>
                <a:ext cx="708291" cy="308814"/>
              </a:xfrm>
              <a:prstGeom prst="rect">
                <a:avLst/>
              </a:prstGeom>
            </p:spPr>
            <p:txBody>
              <a:bodyPr lIns="34142" tIns="34142" rIns="34142" bIns="34142" rtlCol="0" anchor="ctr"/>
              <a:lstStyle/>
              <a:p>
                <a:pPr algn="ctr">
                  <a:lnSpc>
                    <a:spcPts val="3079"/>
                  </a:lnSpc>
                </a:pPr>
                <a:endParaRPr/>
              </a:p>
            </p:txBody>
          </p:sp>
        </p:grpSp>
        <p:sp>
          <p:nvSpPr>
            <p:cNvPr id="13" name="TextBox 13"/>
            <p:cNvSpPr txBox="1"/>
            <p:nvPr/>
          </p:nvSpPr>
          <p:spPr>
            <a:xfrm>
              <a:off x="286681" y="99008"/>
              <a:ext cx="1836561" cy="665924"/>
            </a:xfrm>
            <a:prstGeom prst="rect">
              <a:avLst/>
            </a:prstGeom>
          </p:spPr>
          <p:txBody>
            <a:bodyPr lIns="0" tIns="0" rIns="0" bIns="0" rtlCol="0" anchor="t">
              <a:spAutoFit/>
            </a:bodyPr>
            <a:lstStyle/>
            <a:p>
              <a:pPr algn="ctr">
                <a:lnSpc>
                  <a:spcPts val="4234"/>
                </a:lnSpc>
                <a:spcBef>
                  <a:spcPct val="0"/>
                </a:spcBef>
              </a:pPr>
              <a:r>
                <a:rPr lang="en-US" sz="3024" b="1">
                  <a:solidFill>
                    <a:srgbClr val="000000"/>
                  </a:solidFill>
                  <a:latin typeface="Source Han Sans KR Heavy"/>
                  <a:ea typeface="Source Han Sans KR Heavy"/>
                  <a:cs typeface="Source Han Sans KR Heavy"/>
                  <a:sym typeface="Source Han Sans KR Heavy"/>
                </a:rPr>
                <a:t>CASE 2</a:t>
              </a:r>
            </a:p>
          </p:txBody>
        </p:sp>
      </p:grpSp>
      <p:grpSp>
        <p:nvGrpSpPr>
          <p:cNvPr id="14" name="Group 14"/>
          <p:cNvGrpSpPr/>
          <p:nvPr/>
        </p:nvGrpSpPr>
        <p:grpSpPr>
          <a:xfrm>
            <a:off x="5209806" y="1609909"/>
            <a:ext cx="5746668" cy="7052049"/>
            <a:chOff x="0" y="0"/>
            <a:chExt cx="7662224" cy="9402732"/>
          </a:xfrm>
        </p:grpSpPr>
        <p:grpSp>
          <p:nvGrpSpPr>
            <p:cNvPr id="15" name="Group 15"/>
            <p:cNvGrpSpPr/>
            <p:nvPr/>
          </p:nvGrpSpPr>
          <p:grpSpPr>
            <a:xfrm>
              <a:off x="0" y="0"/>
              <a:ext cx="7662224" cy="9402732"/>
              <a:chOff x="0" y="0"/>
              <a:chExt cx="1513526" cy="1857330"/>
            </a:xfrm>
          </p:grpSpPr>
          <p:sp>
            <p:nvSpPr>
              <p:cNvPr id="16" name="Freeform 16"/>
              <p:cNvSpPr/>
              <p:nvPr/>
            </p:nvSpPr>
            <p:spPr>
              <a:xfrm>
                <a:off x="0" y="0"/>
                <a:ext cx="1513526" cy="1857330"/>
              </a:xfrm>
              <a:custGeom>
                <a:avLst/>
                <a:gdLst/>
                <a:ahLst/>
                <a:cxnLst/>
                <a:rect l="l" t="t" r="r" b="b"/>
                <a:pathLst>
                  <a:path w="1513526" h="1857330">
                    <a:moveTo>
                      <a:pt x="0" y="0"/>
                    </a:moveTo>
                    <a:lnTo>
                      <a:pt x="1513526" y="0"/>
                    </a:lnTo>
                    <a:lnTo>
                      <a:pt x="1513526" y="1857330"/>
                    </a:lnTo>
                    <a:lnTo>
                      <a:pt x="0" y="1857330"/>
                    </a:lnTo>
                    <a:close/>
                  </a:path>
                </a:pathLst>
              </a:custGeom>
              <a:solidFill>
                <a:srgbClr val="000000">
                  <a:alpha val="69804"/>
                </a:srgbClr>
              </a:solidFill>
              <a:ln w="57150" cap="sq">
                <a:solidFill>
                  <a:srgbClr val="000000">
                    <a:alpha val="69804"/>
                  </a:srgbClr>
                </a:solidFill>
                <a:prstDash val="solid"/>
                <a:miter/>
              </a:ln>
            </p:spPr>
          </p:sp>
          <p:sp>
            <p:nvSpPr>
              <p:cNvPr id="17" name="TextBox 17"/>
              <p:cNvSpPr txBox="1"/>
              <p:nvPr/>
            </p:nvSpPr>
            <p:spPr>
              <a:xfrm>
                <a:off x="0" y="-57150"/>
                <a:ext cx="1513526" cy="191448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411195" y="389490"/>
              <a:ext cx="2409923" cy="921090"/>
              <a:chOff x="0" y="0"/>
              <a:chExt cx="708291" cy="270714"/>
            </a:xfrm>
          </p:grpSpPr>
          <p:sp>
            <p:nvSpPr>
              <p:cNvPr id="19" name="Freeform 19"/>
              <p:cNvSpPr/>
              <p:nvPr/>
            </p:nvSpPr>
            <p:spPr>
              <a:xfrm>
                <a:off x="0" y="0"/>
                <a:ext cx="708291" cy="270714"/>
              </a:xfrm>
              <a:custGeom>
                <a:avLst/>
                <a:gdLst/>
                <a:ahLst/>
                <a:cxnLst/>
                <a:rect l="l" t="t" r="r" b="b"/>
                <a:pathLst>
                  <a:path w="708291" h="270714">
                    <a:moveTo>
                      <a:pt x="135357" y="0"/>
                    </a:moveTo>
                    <a:lnTo>
                      <a:pt x="572934" y="0"/>
                    </a:lnTo>
                    <a:cubicBezTo>
                      <a:pt x="647690" y="0"/>
                      <a:pt x="708291" y="60601"/>
                      <a:pt x="708291" y="135357"/>
                    </a:cubicBezTo>
                    <a:lnTo>
                      <a:pt x="708291" y="135357"/>
                    </a:lnTo>
                    <a:cubicBezTo>
                      <a:pt x="708291" y="210113"/>
                      <a:pt x="647690" y="270714"/>
                      <a:pt x="572934" y="270714"/>
                    </a:cubicBezTo>
                    <a:lnTo>
                      <a:pt x="135357" y="270714"/>
                    </a:lnTo>
                    <a:cubicBezTo>
                      <a:pt x="60601" y="270714"/>
                      <a:pt x="0" y="210113"/>
                      <a:pt x="0" y="135357"/>
                    </a:cubicBezTo>
                    <a:lnTo>
                      <a:pt x="0" y="135357"/>
                    </a:lnTo>
                    <a:cubicBezTo>
                      <a:pt x="0" y="60601"/>
                      <a:pt x="60601" y="0"/>
                      <a:pt x="135357" y="0"/>
                    </a:cubicBezTo>
                    <a:close/>
                  </a:path>
                </a:pathLst>
              </a:custGeom>
              <a:solidFill>
                <a:srgbClr val="FFFFFF"/>
              </a:solidFill>
            </p:spPr>
          </p:sp>
          <p:sp>
            <p:nvSpPr>
              <p:cNvPr id="20" name="TextBox 20"/>
              <p:cNvSpPr txBox="1"/>
              <p:nvPr/>
            </p:nvSpPr>
            <p:spPr>
              <a:xfrm>
                <a:off x="0" y="-38100"/>
                <a:ext cx="708291" cy="308814"/>
              </a:xfrm>
              <a:prstGeom prst="rect">
                <a:avLst/>
              </a:prstGeom>
            </p:spPr>
            <p:txBody>
              <a:bodyPr lIns="34142" tIns="34142" rIns="34142" bIns="34142" rtlCol="0" anchor="ctr"/>
              <a:lstStyle/>
              <a:p>
                <a:pPr algn="ctr">
                  <a:lnSpc>
                    <a:spcPts val="3079"/>
                  </a:lnSpc>
                </a:pPr>
                <a:endParaRPr/>
              </a:p>
            </p:txBody>
          </p:sp>
        </p:grpSp>
        <p:sp>
          <p:nvSpPr>
            <p:cNvPr id="21" name="TextBox 21"/>
            <p:cNvSpPr txBox="1"/>
            <p:nvPr/>
          </p:nvSpPr>
          <p:spPr>
            <a:xfrm>
              <a:off x="697876" y="488498"/>
              <a:ext cx="1836561" cy="665924"/>
            </a:xfrm>
            <a:prstGeom prst="rect">
              <a:avLst/>
            </a:prstGeom>
          </p:spPr>
          <p:txBody>
            <a:bodyPr lIns="0" tIns="0" rIns="0" bIns="0" rtlCol="0" anchor="t">
              <a:spAutoFit/>
            </a:bodyPr>
            <a:lstStyle/>
            <a:p>
              <a:pPr algn="ctr">
                <a:lnSpc>
                  <a:spcPts val="4234"/>
                </a:lnSpc>
                <a:spcBef>
                  <a:spcPct val="0"/>
                </a:spcBef>
              </a:pPr>
              <a:r>
                <a:rPr lang="en-US" sz="3024" b="1">
                  <a:solidFill>
                    <a:srgbClr val="000000"/>
                  </a:solidFill>
                  <a:latin typeface="Source Han Sans KR Heavy"/>
                  <a:ea typeface="Source Han Sans KR Heavy"/>
                  <a:cs typeface="Source Han Sans KR Heavy"/>
                  <a:sym typeface="Source Han Sans KR Heavy"/>
                </a:rPr>
                <a:t>CASE 1</a:t>
              </a:r>
            </a:p>
          </p:txBody>
        </p:sp>
        <p:sp>
          <p:nvSpPr>
            <p:cNvPr id="22" name="TextBox 22"/>
            <p:cNvSpPr txBox="1"/>
            <p:nvPr/>
          </p:nvSpPr>
          <p:spPr>
            <a:xfrm>
              <a:off x="1689414" y="2156690"/>
              <a:ext cx="4283396" cy="1333500"/>
            </a:xfrm>
            <a:prstGeom prst="rect">
              <a:avLst/>
            </a:prstGeom>
          </p:spPr>
          <p:txBody>
            <a:bodyPr lIns="0" tIns="0" rIns="0" bIns="0" rtlCol="0" anchor="t">
              <a:spAutoFit/>
            </a:bodyPr>
            <a:lstStyle/>
            <a:p>
              <a:pPr algn="ctr">
                <a:lnSpc>
                  <a:spcPts val="8400"/>
                </a:lnSpc>
              </a:pPr>
              <a:r>
                <a:rPr lang="en-US" sz="6000" b="1" spc="-600">
                  <a:solidFill>
                    <a:srgbClr val="E90162"/>
                  </a:solidFill>
                  <a:latin typeface="Source Han Sans KR Bold"/>
                  <a:ea typeface="Source Han Sans KR Bold"/>
                  <a:cs typeface="Source Han Sans KR Bold"/>
                  <a:sym typeface="Source Han Sans KR Bold"/>
                </a:rPr>
                <a:t>낙상</a:t>
              </a:r>
              <a:r>
                <a:rPr lang="en-US" sz="6000" spc="-600">
                  <a:solidFill>
                    <a:srgbClr val="FCFCFC"/>
                  </a:solidFill>
                  <a:latin typeface="Source Han Sans KR"/>
                  <a:ea typeface="Source Han Sans KR"/>
                  <a:cs typeface="Source Han Sans KR"/>
                  <a:sym typeface="Source Han Sans KR"/>
                </a:rPr>
                <a:t> 감지</a:t>
              </a:r>
            </a:p>
          </p:txBody>
        </p:sp>
        <p:sp>
          <p:nvSpPr>
            <p:cNvPr id="23" name="TextBox 23"/>
            <p:cNvSpPr txBox="1"/>
            <p:nvPr/>
          </p:nvSpPr>
          <p:spPr>
            <a:xfrm>
              <a:off x="1634841" y="5915651"/>
              <a:ext cx="4392543" cy="1333500"/>
            </a:xfrm>
            <a:prstGeom prst="rect">
              <a:avLst/>
            </a:prstGeom>
          </p:spPr>
          <p:txBody>
            <a:bodyPr lIns="0" tIns="0" rIns="0" bIns="0" rtlCol="0" anchor="t">
              <a:spAutoFit/>
            </a:bodyPr>
            <a:lstStyle/>
            <a:p>
              <a:pPr algn="ctr">
                <a:lnSpc>
                  <a:spcPts val="8400"/>
                </a:lnSpc>
              </a:pPr>
              <a:r>
                <a:rPr lang="en-US" sz="6000" b="1" spc="-600">
                  <a:solidFill>
                    <a:srgbClr val="E90162"/>
                  </a:solidFill>
                  <a:latin typeface="Source Han Sans KR Bold"/>
                  <a:ea typeface="Source Han Sans KR Bold"/>
                  <a:cs typeface="Source Han Sans KR Bold"/>
                  <a:sym typeface="Source Han Sans KR Bold"/>
                </a:rPr>
                <a:t>심정지</a:t>
              </a:r>
              <a:r>
                <a:rPr lang="en-US" sz="6000" b="1" spc="-600">
                  <a:solidFill>
                    <a:srgbClr val="FCFCFC"/>
                  </a:solidFill>
                  <a:latin typeface="Source Han Sans KR Bold"/>
                  <a:ea typeface="Source Han Sans KR Bold"/>
                  <a:cs typeface="Source Han Sans KR Bold"/>
                  <a:sym typeface="Source Han Sans KR Bold"/>
                </a:rPr>
                <a:t> </a:t>
              </a:r>
              <a:r>
                <a:rPr lang="en-US" sz="6000" spc="-600">
                  <a:solidFill>
                    <a:srgbClr val="FCFCFC"/>
                  </a:solidFill>
                  <a:latin typeface="Source Han Sans KR"/>
                  <a:ea typeface="Source Han Sans KR"/>
                  <a:cs typeface="Source Han Sans KR"/>
                  <a:sym typeface="Source Han Sans KR"/>
                </a:rPr>
                <a:t>감지</a:t>
              </a:r>
            </a:p>
          </p:txBody>
        </p:sp>
        <p:sp>
          <p:nvSpPr>
            <p:cNvPr id="24" name="AutoShape 24"/>
            <p:cNvSpPr/>
            <p:nvPr/>
          </p:nvSpPr>
          <p:spPr>
            <a:xfrm>
              <a:off x="3780312" y="3999957"/>
              <a:ext cx="0" cy="1402819"/>
            </a:xfrm>
            <a:prstGeom prst="line">
              <a:avLst/>
            </a:prstGeom>
            <a:ln w="190500" cap="flat">
              <a:solidFill>
                <a:srgbClr val="FFFFFF"/>
              </a:solidFill>
              <a:prstDash val="solid"/>
              <a:headEnd type="none" w="sm" len="sm"/>
              <a:tailEnd type="arrow" w="med" len="sm"/>
            </a:ln>
          </p:spPr>
        </p:sp>
      </p:grpSp>
      <p:grpSp>
        <p:nvGrpSpPr>
          <p:cNvPr id="25" name="Group 25"/>
          <p:cNvGrpSpPr/>
          <p:nvPr/>
        </p:nvGrpSpPr>
        <p:grpSpPr>
          <a:xfrm>
            <a:off x="697423" y="642722"/>
            <a:ext cx="3277107" cy="771956"/>
            <a:chOff x="0" y="0"/>
            <a:chExt cx="4369476" cy="1029274"/>
          </a:xfrm>
        </p:grpSpPr>
        <p:grpSp>
          <p:nvGrpSpPr>
            <p:cNvPr id="26" name="Group 26"/>
            <p:cNvGrpSpPr/>
            <p:nvPr/>
          </p:nvGrpSpPr>
          <p:grpSpPr>
            <a:xfrm>
              <a:off x="0" y="0"/>
              <a:ext cx="4369476" cy="1029274"/>
              <a:chOff x="0" y="0"/>
              <a:chExt cx="1156451" cy="272414"/>
            </a:xfrm>
          </p:grpSpPr>
          <p:sp>
            <p:nvSpPr>
              <p:cNvPr id="27" name="Freeform 27"/>
              <p:cNvSpPr/>
              <p:nvPr/>
            </p:nvSpPr>
            <p:spPr>
              <a:xfrm>
                <a:off x="0" y="0"/>
                <a:ext cx="1156451" cy="272414"/>
              </a:xfrm>
              <a:custGeom>
                <a:avLst/>
                <a:gdLst/>
                <a:ahLst/>
                <a:cxnLst/>
                <a:rect l="l" t="t" r="r" b="b"/>
                <a:pathLst>
                  <a:path w="1156451" h="272414">
                    <a:moveTo>
                      <a:pt x="136207" y="0"/>
                    </a:moveTo>
                    <a:lnTo>
                      <a:pt x="1020244" y="0"/>
                    </a:lnTo>
                    <a:cubicBezTo>
                      <a:pt x="1056369" y="0"/>
                      <a:pt x="1091013" y="14350"/>
                      <a:pt x="1116557" y="39894"/>
                    </a:cubicBezTo>
                    <a:cubicBezTo>
                      <a:pt x="1142101" y="65438"/>
                      <a:pt x="1156451" y="100083"/>
                      <a:pt x="1156451" y="136207"/>
                    </a:cubicBezTo>
                    <a:lnTo>
                      <a:pt x="1156451" y="136207"/>
                    </a:lnTo>
                    <a:cubicBezTo>
                      <a:pt x="1156451" y="172331"/>
                      <a:pt x="1142101" y="206976"/>
                      <a:pt x="1116557" y="232520"/>
                    </a:cubicBezTo>
                    <a:cubicBezTo>
                      <a:pt x="1091013" y="258063"/>
                      <a:pt x="1056369" y="272414"/>
                      <a:pt x="102024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28" name="TextBox 28"/>
              <p:cNvSpPr txBox="1"/>
              <p:nvPr/>
            </p:nvSpPr>
            <p:spPr>
              <a:xfrm>
                <a:off x="0" y="-38100"/>
                <a:ext cx="1156451" cy="310514"/>
              </a:xfrm>
              <a:prstGeom prst="rect">
                <a:avLst/>
              </a:prstGeom>
            </p:spPr>
            <p:txBody>
              <a:bodyPr lIns="50800" tIns="50800" rIns="50800" bIns="50800" rtlCol="0" anchor="ctr"/>
              <a:lstStyle/>
              <a:p>
                <a:pPr algn="ctr">
                  <a:lnSpc>
                    <a:spcPts val="3079"/>
                  </a:lnSpc>
                </a:pPr>
                <a:endParaRPr/>
              </a:p>
            </p:txBody>
          </p:sp>
        </p:grpSp>
        <p:sp>
          <p:nvSpPr>
            <p:cNvPr id="29" name="TextBox 29"/>
            <p:cNvSpPr txBox="1"/>
            <p:nvPr/>
          </p:nvSpPr>
          <p:spPr>
            <a:xfrm>
              <a:off x="519786" y="97210"/>
              <a:ext cx="3329904"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응급상황 알림</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0560" y="4306427"/>
            <a:ext cx="16148740" cy="5191372"/>
            <a:chOff x="0" y="0"/>
            <a:chExt cx="21531654" cy="6921830"/>
          </a:xfrm>
        </p:grpSpPr>
        <p:grpSp>
          <p:nvGrpSpPr>
            <p:cNvPr id="3" name="Group 3"/>
            <p:cNvGrpSpPr/>
            <p:nvPr/>
          </p:nvGrpSpPr>
          <p:grpSpPr>
            <a:xfrm>
              <a:off x="0" y="0"/>
              <a:ext cx="21531654" cy="6921830"/>
              <a:chOff x="0" y="0"/>
              <a:chExt cx="4097072" cy="1317095"/>
            </a:xfrm>
          </p:grpSpPr>
          <p:sp>
            <p:nvSpPr>
              <p:cNvPr id="4" name="Freeform 4"/>
              <p:cNvSpPr/>
              <p:nvPr/>
            </p:nvSpPr>
            <p:spPr>
              <a:xfrm>
                <a:off x="0" y="0"/>
                <a:ext cx="4097072" cy="1317095"/>
              </a:xfrm>
              <a:custGeom>
                <a:avLst/>
                <a:gdLst/>
                <a:ahLst/>
                <a:cxnLst/>
                <a:rect l="l" t="t" r="r" b="b"/>
                <a:pathLst>
                  <a:path w="4097072" h="1317095">
                    <a:moveTo>
                      <a:pt x="0" y="0"/>
                    </a:moveTo>
                    <a:lnTo>
                      <a:pt x="4097072" y="0"/>
                    </a:lnTo>
                    <a:lnTo>
                      <a:pt x="4097072" y="1317095"/>
                    </a:lnTo>
                    <a:lnTo>
                      <a:pt x="0" y="1317095"/>
                    </a:lnTo>
                    <a:close/>
                  </a:path>
                </a:pathLst>
              </a:custGeom>
              <a:solidFill>
                <a:srgbClr val="FFEEF5"/>
              </a:solidFill>
            </p:spPr>
          </p:sp>
          <p:sp>
            <p:nvSpPr>
              <p:cNvPr id="5" name="TextBox 5"/>
              <p:cNvSpPr txBox="1"/>
              <p:nvPr/>
            </p:nvSpPr>
            <p:spPr>
              <a:xfrm>
                <a:off x="0" y="-57150"/>
                <a:ext cx="4097072" cy="1374245"/>
              </a:xfrm>
              <a:prstGeom prst="rect">
                <a:avLst/>
              </a:prstGeom>
            </p:spPr>
            <p:txBody>
              <a:bodyPr lIns="52735" tIns="52735" rIns="52735" bIns="52735" rtlCol="0" anchor="ctr"/>
              <a:lstStyle/>
              <a:p>
                <a:pPr algn="ctr">
                  <a:lnSpc>
                    <a:spcPts val="2660"/>
                  </a:lnSpc>
                  <a:spcBef>
                    <a:spcPct val="0"/>
                  </a:spcBef>
                </a:pPr>
                <a:endParaRPr/>
              </a:p>
            </p:txBody>
          </p:sp>
        </p:grpSp>
        <p:sp>
          <p:nvSpPr>
            <p:cNvPr id="6" name="TextBox 6"/>
            <p:cNvSpPr txBox="1"/>
            <p:nvPr/>
          </p:nvSpPr>
          <p:spPr>
            <a:xfrm>
              <a:off x="1653703" y="1364244"/>
              <a:ext cx="17689000" cy="3124200"/>
            </a:xfrm>
            <a:prstGeom prst="rect">
              <a:avLst/>
            </a:prstGeom>
          </p:spPr>
          <p:txBody>
            <a:bodyPr lIns="0" tIns="0" rIns="0" bIns="0" rtlCol="0" anchor="t">
              <a:spAutoFit/>
            </a:bodyPr>
            <a:lstStyle/>
            <a:p>
              <a:pPr algn="ctr">
                <a:lnSpc>
                  <a:spcPts val="6299"/>
                </a:lnSpc>
              </a:pPr>
              <a:r>
                <a:rPr lang="en-US" sz="4500" spc="-450">
                  <a:solidFill>
                    <a:srgbClr val="000000"/>
                  </a:solidFill>
                  <a:latin typeface="Source Han Sans KR"/>
                  <a:ea typeface="Source Han Sans KR"/>
                  <a:cs typeface="Source Han Sans KR"/>
                  <a:sym typeface="Source Han Sans KR"/>
                </a:rPr>
                <a:t>응급상황 시 환자를 이송하는 데에 있어</a:t>
              </a:r>
            </a:p>
            <a:p>
              <a:pPr algn="ctr">
                <a:lnSpc>
                  <a:spcPts val="6299"/>
                </a:lnSpc>
              </a:pPr>
              <a:r>
                <a:rPr lang="en-US" sz="4500" b="1" spc="-450">
                  <a:solidFill>
                    <a:srgbClr val="000000"/>
                  </a:solidFill>
                  <a:latin typeface="Source Han Sans KR Bold"/>
                  <a:ea typeface="Source Han Sans KR Bold"/>
                  <a:cs typeface="Source Han Sans KR Bold"/>
                  <a:sym typeface="Source Han Sans KR Bold"/>
                </a:rPr>
                <a:t>환자의 사전 정보</a:t>
              </a:r>
              <a:r>
                <a:rPr lang="en-US" sz="4500" spc="-450">
                  <a:solidFill>
                    <a:srgbClr val="000000"/>
                  </a:solidFill>
                  <a:latin typeface="Source Han Sans KR"/>
                  <a:ea typeface="Source Han Sans KR"/>
                  <a:cs typeface="Source Han Sans KR"/>
                  <a:sym typeface="Source Han Sans KR"/>
                </a:rPr>
                <a:t>가 매우 중요하다.</a:t>
              </a:r>
            </a:p>
            <a:p>
              <a:pPr algn="ctr">
                <a:lnSpc>
                  <a:spcPts val="6299"/>
                </a:lnSpc>
              </a:pPr>
              <a:r>
                <a:rPr lang="en-US" sz="4500" b="1" spc="-450">
                  <a:solidFill>
                    <a:srgbClr val="000000"/>
                  </a:solidFill>
                  <a:latin typeface="Source Han Sans KR Bold"/>
                  <a:ea typeface="Source Han Sans KR Bold"/>
                  <a:cs typeface="Source Han Sans KR Bold"/>
                  <a:sym typeface="Source Han Sans KR Bold"/>
                </a:rPr>
                <a:t>인적 사항 및 과거력</a:t>
              </a:r>
              <a:r>
                <a:rPr lang="en-US" sz="4500" spc="-450">
                  <a:solidFill>
                    <a:srgbClr val="000000"/>
                  </a:solidFill>
                  <a:latin typeface="Source Han Sans KR"/>
                  <a:ea typeface="Source Han Sans KR"/>
                  <a:cs typeface="Source Han Sans KR"/>
                  <a:sym typeface="Source Han Sans KR"/>
                </a:rPr>
                <a:t>을 안다면 큰 도움이 될 것.</a:t>
              </a:r>
            </a:p>
          </p:txBody>
        </p:sp>
        <p:sp>
          <p:nvSpPr>
            <p:cNvPr id="7" name="TextBox 7"/>
            <p:cNvSpPr txBox="1"/>
            <p:nvPr/>
          </p:nvSpPr>
          <p:spPr>
            <a:xfrm>
              <a:off x="1481919" y="343059"/>
              <a:ext cx="1359568" cy="2483693"/>
            </a:xfrm>
            <a:prstGeom prst="rect">
              <a:avLst/>
            </a:prstGeom>
          </p:spPr>
          <p:txBody>
            <a:bodyPr lIns="0" tIns="0" rIns="0" bIns="0" rtlCol="0" anchor="t">
              <a:spAutoFit/>
            </a:bodyPr>
            <a:lstStyle/>
            <a:p>
              <a:pPr algn="l">
                <a:lnSpc>
                  <a:spcPts val="15618"/>
                </a:lnSpc>
                <a:spcBef>
                  <a:spcPct val="0"/>
                </a:spcBef>
              </a:pPr>
              <a:r>
                <a:rPr lang="en-US" sz="11156" b="1" spc="-669">
                  <a:solidFill>
                    <a:srgbClr val="E90162"/>
                  </a:solidFill>
                  <a:latin typeface="Source Han Sans KR Heavy"/>
                  <a:ea typeface="Source Han Sans KR Heavy"/>
                  <a:cs typeface="Source Han Sans KR Heavy"/>
                  <a:sym typeface="Source Han Sans KR Heavy"/>
                </a:rPr>
                <a:t>“</a:t>
              </a:r>
            </a:p>
          </p:txBody>
        </p:sp>
        <p:sp>
          <p:nvSpPr>
            <p:cNvPr id="8" name="TextBox 8"/>
            <p:cNvSpPr txBox="1"/>
            <p:nvPr/>
          </p:nvSpPr>
          <p:spPr>
            <a:xfrm>
              <a:off x="18834703" y="343059"/>
              <a:ext cx="1486885" cy="2483693"/>
            </a:xfrm>
            <a:prstGeom prst="rect">
              <a:avLst/>
            </a:prstGeom>
          </p:spPr>
          <p:txBody>
            <a:bodyPr lIns="0" tIns="0" rIns="0" bIns="0" rtlCol="0" anchor="t">
              <a:spAutoFit/>
            </a:bodyPr>
            <a:lstStyle/>
            <a:p>
              <a:pPr algn="l">
                <a:lnSpc>
                  <a:spcPts val="15618"/>
                </a:lnSpc>
                <a:spcBef>
                  <a:spcPct val="0"/>
                </a:spcBef>
              </a:pPr>
              <a:r>
                <a:rPr lang="en-US" sz="11156" b="1" spc="-669">
                  <a:solidFill>
                    <a:srgbClr val="E90162"/>
                  </a:solidFill>
                  <a:latin typeface="Source Han Sans KR Heavy"/>
                  <a:ea typeface="Source Han Sans KR Heavy"/>
                  <a:cs typeface="Source Han Sans KR Heavy"/>
                  <a:sym typeface="Source Han Sans KR Heavy"/>
                </a:rPr>
                <a:t>”</a:t>
              </a:r>
            </a:p>
          </p:txBody>
        </p:sp>
        <p:sp>
          <p:nvSpPr>
            <p:cNvPr id="9" name="TextBox 9"/>
            <p:cNvSpPr txBox="1"/>
            <p:nvPr/>
          </p:nvSpPr>
          <p:spPr>
            <a:xfrm>
              <a:off x="7977529" y="5234324"/>
              <a:ext cx="12240796" cy="890058"/>
            </a:xfrm>
            <a:prstGeom prst="rect">
              <a:avLst/>
            </a:prstGeom>
          </p:spPr>
          <p:txBody>
            <a:bodyPr lIns="0" tIns="0" rIns="0" bIns="0" rtlCol="0" anchor="t">
              <a:spAutoFit/>
            </a:bodyPr>
            <a:lstStyle/>
            <a:p>
              <a:pPr algn="ctr">
                <a:lnSpc>
                  <a:spcPts val="5600"/>
                </a:lnSpc>
              </a:pPr>
              <a:r>
                <a:rPr lang="en-US" sz="4000" spc="-400">
                  <a:solidFill>
                    <a:srgbClr val="818181"/>
                  </a:solidFill>
                  <a:latin typeface="Source Han Sans KR"/>
                  <a:ea typeface="Source Han Sans KR"/>
                  <a:cs typeface="Source Han Sans KR"/>
                  <a:sym typeface="Source Han Sans KR"/>
                </a:rPr>
                <a:t>ㅡ 2024. 10. 18 충남안전센터 구급대원 인터뷰 中</a:t>
              </a:r>
            </a:p>
          </p:txBody>
        </p:sp>
      </p:grpSp>
      <p:sp>
        <p:nvSpPr>
          <p:cNvPr id="10" name="Freeform 10"/>
          <p:cNvSpPr/>
          <p:nvPr/>
        </p:nvSpPr>
        <p:spPr>
          <a:xfrm>
            <a:off x="5516002" y="2076792"/>
            <a:ext cx="733658" cy="733658"/>
          </a:xfrm>
          <a:custGeom>
            <a:avLst/>
            <a:gdLst/>
            <a:ahLst/>
            <a:cxnLst/>
            <a:rect l="l" t="t" r="r" b="b"/>
            <a:pathLst>
              <a:path w="733658" h="733658">
                <a:moveTo>
                  <a:pt x="0" y="0"/>
                </a:moveTo>
                <a:lnTo>
                  <a:pt x="733658" y="0"/>
                </a:lnTo>
                <a:lnTo>
                  <a:pt x="733658" y="733658"/>
                </a:lnTo>
                <a:lnTo>
                  <a:pt x="0" y="73365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1" name="TextBox 11"/>
          <p:cNvSpPr txBox="1"/>
          <p:nvPr/>
        </p:nvSpPr>
        <p:spPr>
          <a:xfrm>
            <a:off x="7074350" y="1516521"/>
            <a:ext cx="6160507" cy="1749425"/>
          </a:xfrm>
          <a:prstGeom prst="rect">
            <a:avLst/>
          </a:prstGeom>
        </p:spPr>
        <p:txBody>
          <a:bodyPr lIns="0" tIns="0" rIns="0" bIns="0" rtlCol="0" anchor="t">
            <a:spAutoFit/>
          </a:bodyPr>
          <a:lstStyle/>
          <a:p>
            <a:pPr algn="l">
              <a:lnSpc>
                <a:spcPts val="7000"/>
              </a:lnSpc>
            </a:pPr>
            <a:r>
              <a:rPr lang="en-US" sz="5000" b="1" spc="-500">
                <a:solidFill>
                  <a:srgbClr val="000000"/>
                </a:solidFill>
                <a:latin typeface="Source Han Sans KR Bold"/>
                <a:ea typeface="Source Han Sans KR Bold"/>
                <a:cs typeface="Source Han Sans KR Bold"/>
                <a:sym typeface="Source Han Sans KR Bold"/>
              </a:rPr>
              <a:t>119 자동 신고 </a:t>
            </a:r>
            <a:r>
              <a:rPr lang="en-US" sz="5000" spc="-500">
                <a:solidFill>
                  <a:srgbClr val="000000"/>
                </a:solidFill>
                <a:latin typeface="Source Han Sans KR Light"/>
                <a:ea typeface="Source Han Sans KR Light"/>
                <a:cs typeface="Source Han Sans KR Light"/>
                <a:sym typeface="Source Han Sans KR Light"/>
              </a:rPr>
              <a:t>및</a:t>
            </a:r>
          </a:p>
          <a:p>
            <a:pPr algn="l">
              <a:lnSpc>
                <a:spcPts val="7000"/>
              </a:lnSpc>
            </a:pPr>
            <a:r>
              <a:rPr lang="en-US" sz="5000" spc="-500">
                <a:solidFill>
                  <a:srgbClr val="000000"/>
                </a:solidFill>
                <a:latin typeface="Source Han Sans KR Light"/>
                <a:ea typeface="Source Han Sans KR Light"/>
                <a:cs typeface="Source Han Sans KR Light"/>
                <a:sym typeface="Source Han Sans KR Light"/>
              </a:rPr>
              <a:t>구급대에 </a:t>
            </a:r>
            <a:r>
              <a:rPr lang="en-US" sz="5000" b="1" spc="-500">
                <a:solidFill>
                  <a:srgbClr val="000000"/>
                </a:solidFill>
                <a:latin typeface="Source Han Sans KR Bold"/>
                <a:ea typeface="Source Han Sans KR Bold"/>
                <a:cs typeface="Source Han Sans KR Bold"/>
                <a:sym typeface="Source Han Sans KR Bold"/>
              </a:rPr>
              <a:t>환자 정보 전달</a:t>
            </a:r>
          </a:p>
        </p:txBody>
      </p:sp>
      <p:sp>
        <p:nvSpPr>
          <p:cNvPr id="12" name="TextBox 12"/>
          <p:cNvSpPr txBox="1"/>
          <p:nvPr/>
        </p:nvSpPr>
        <p:spPr>
          <a:xfrm>
            <a:off x="1028700" y="1673684"/>
            <a:ext cx="4623977" cy="1377949"/>
          </a:xfrm>
          <a:prstGeom prst="rect">
            <a:avLst/>
          </a:prstGeom>
        </p:spPr>
        <p:txBody>
          <a:bodyPr lIns="0" tIns="0" rIns="0" bIns="0" rtlCol="0" anchor="t">
            <a:spAutoFit/>
          </a:bodyPr>
          <a:lstStyle/>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자동 신고</a:t>
            </a:r>
          </a:p>
        </p:txBody>
      </p:sp>
      <p:grpSp>
        <p:nvGrpSpPr>
          <p:cNvPr id="13" name="Group 13"/>
          <p:cNvGrpSpPr/>
          <p:nvPr/>
        </p:nvGrpSpPr>
        <p:grpSpPr>
          <a:xfrm>
            <a:off x="697423" y="642722"/>
            <a:ext cx="3277107" cy="771956"/>
            <a:chOff x="0" y="0"/>
            <a:chExt cx="4369476" cy="1029274"/>
          </a:xfrm>
        </p:grpSpPr>
        <p:grpSp>
          <p:nvGrpSpPr>
            <p:cNvPr id="14" name="Group 14"/>
            <p:cNvGrpSpPr/>
            <p:nvPr/>
          </p:nvGrpSpPr>
          <p:grpSpPr>
            <a:xfrm>
              <a:off x="0" y="0"/>
              <a:ext cx="4369476" cy="1029274"/>
              <a:chOff x="0" y="0"/>
              <a:chExt cx="1156451" cy="272414"/>
            </a:xfrm>
          </p:grpSpPr>
          <p:sp>
            <p:nvSpPr>
              <p:cNvPr id="15" name="Freeform 15"/>
              <p:cNvSpPr/>
              <p:nvPr/>
            </p:nvSpPr>
            <p:spPr>
              <a:xfrm>
                <a:off x="0" y="0"/>
                <a:ext cx="1156451" cy="272414"/>
              </a:xfrm>
              <a:custGeom>
                <a:avLst/>
                <a:gdLst/>
                <a:ahLst/>
                <a:cxnLst/>
                <a:rect l="l" t="t" r="r" b="b"/>
                <a:pathLst>
                  <a:path w="1156451" h="272414">
                    <a:moveTo>
                      <a:pt x="136207" y="0"/>
                    </a:moveTo>
                    <a:lnTo>
                      <a:pt x="1020244" y="0"/>
                    </a:lnTo>
                    <a:cubicBezTo>
                      <a:pt x="1056369" y="0"/>
                      <a:pt x="1091013" y="14350"/>
                      <a:pt x="1116557" y="39894"/>
                    </a:cubicBezTo>
                    <a:cubicBezTo>
                      <a:pt x="1142101" y="65438"/>
                      <a:pt x="1156451" y="100083"/>
                      <a:pt x="1156451" y="136207"/>
                    </a:cubicBezTo>
                    <a:lnTo>
                      <a:pt x="1156451" y="136207"/>
                    </a:lnTo>
                    <a:cubicBezTo>
                      <a:pt x="1156451" y="172331"/>
                      <a:pt x="1142101" y="206976"/>
                      <a:pt x="1116557" y="232520"/>
                    </a:cubicBezTo>
                    <a:cubicBezTo>
                      <a:pt x="1091013" y="258063"/>
                      <a:pt x="1056369" y="272414"/>
                      <a:pt x="102024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6" name="TextBox 16"/>
              <p:cNvSpPr txBox="1"/>
              <p:nvPr/>
            </p:nvSpPr>
            <p:spPr>
              <a:xfrm>
                <a:off x="0" y="-38100"/>
                <a:ext cx="1156451" cy="310514"/>
              </a:xfrm>
              <a:prstGeom prst="rect">
                <a:avLst/>
              </a:prstGeom>
            </p:spPr>
            <p:txBody>
              <a:bodyPr lIns="50800" tIns="50800" rIns="50800" bIns="50800" rtlCol="0" anchor="ctr"/>
              <a:lstStyle/>
              <a:p>
                <a:pPr algn="ctr">
                  <a:lnSpc>
                    <a:spcPts val="3079"/>
                  </a:lnSpc>
                </a:pPr>
                <a:endParaRPr/>
              </a:p>
            </p:txBody>
          </p:sp>
        </p:grpSp>
        <p:sp>
          <p:nvSpPr>
            <p:cNvPr id="17" name="TextBox 17"/>
            <p:cNvSpPr txBox="1"/>
            <p:nvPr/>
          </p:nvSpPr>
          <p:spPr>
            <a:xfrm>
              <a:off x="519786" y="97210"/>
              <a:ext cx="3329904"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응급상황 알림</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975523"/>
            <a:ext cx="5500444" cy="758825"/>
            <a:chOff x="0" y="0"/>
            <a:chExt cx="7333926" cy="1011767"/>
          </a:xfrm>
        </p:grpSpPr>
        <p:sp>
          <p:nvSpPr>
            <p:cNvPr id="3" name="Freeform 3"/>
            <p:cNvSpPr/>
            <p:nvPr/>
          </p:nvSpPr>
          <p:spPr>
            <a:xfrm>
              <a:off x="0" y="16778"/>
              <a:ext cx="978210" cy="978210"/>
            </a:xfrm>
            <a:custGeom>
              <a:avLst/>
              <a:gdLst/>
              <a:ahLst/>
              <a:cxnLst/>
              <a:rect l="l" t="t" r="r" b="b"/>
              <a:pathLst>
                <a:path w="978210" h="978210">
                  <a:moveTo>
                    <a:pt x="0" y="0"/>
                  </a:moveTo>
                  <a:lnTo>
                    <a:pt x="978210" y="0"/>
                  </a:lnTo>
                  <a:lnTo>
                    <a:pt x="978210" y="978210"/>
                  </a:lnTo>
                  <a:lnTo>
                    <a:pt x="0" y="97821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1357419" y="-104775"/>
              <a:ext cx="5976507" cy="1116542"/>
            </a:xfrm>
            <a:prstGeom prst="rect">
              <a:avLst/>
            </a:prstGeom>
          </p:spPr>
          <p:txBody>
            <a:bodyPr lIns="0" tIns="0" rIns="0" bIns="0" rtlCol="0" anchor="t">
              <a:spAutoFit/>
            </a:bodyPr>
            <a:lstStyle/>
            <a:p>
              <a:pPr algn="l">
                <a:lnSpc>
                  <a:spcPts val="7000"/>
                </a:lnSpc>
              </a:pPr>
              <a:r>
                <a:rPr lang="en-US" sz="5000" spc="-500">
                  <a:solidFill>
                    <a:srgbClr val="000000"/>
                  </a:solidFill>
                  <a:latin typeface="Source Han Sans KR Light"/>
                  <a:ea typeface="Source Han Sans KR Light"/>
                  <a:cs typeface="Source Han Sans KR Light"/>
                  <a:sym typeface="Source Han Sans KR Light"/>
                </a:rPr>
                <a:t>응급구조 </a:t>
              </a:r>
              <a:r>
                <a:rPr lang="en-US" sz="5000" b="1" spc="-500">
                  <a:solidFill>
                    <a:srgbClr val="000000"/>
                  </a:solidFill>
                  <a:latin typeface="Source Han Sans KR Bold"/>
                  <a:ea typeface="Source Han Sans KR Bold"/>
                  <a:cs typeface="Source Han Sans KR Bold"/>
                  <a:sym typeface="Source Han Sans KR Bold"/>
                </a:rPr>
                <a:t>시간 단축</a:t>
              </a:r>
            </a:p>
          </p:txBody>
        </p:sp>
      </p:grpSp>
      <p:sp>
        <p:nvSpPr>
          <p:cNvPr id="5" name="TextBox 5"/>
          <p:cNvSpPr txBox="1"/>
          <p:nvPr/>
        </p:nvSpPr>
        <p:spPr>
          <a:xfrm>
            <a:off x="1028700" y="1673684"/>
            <a:ext cx="4623977" cy="2797174"/>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자동 신고</a:t>
            </a:r>
          </a:p>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메시지</a:t>
            </a:r>
          </a:p>
        </p:txBody>
      </p:sp>
      <p:sp>
        <p:nvSpPr>
          <p:cNvPr id="6" name="Freeform 6"/>
          <p:cNvSpPr/>
          <p:nvPr/>
        </p:nvSpPr>
        <p:spPr>
          <a:xfrm>
            <a:off x="9012548" y="568325"/>
            <a:ext cx="8246752" cy="9150349"/>
          </a:xfrm>
          <a:custGeom>
            <a:avLst/>
            <a:gdLst/>
            <a:ahLst/>
            <a:cxnLst/>
            <a:rect l="l" t="t" r="r" b="b"/>
            <a:pathLst>
              <a:path w="8246752" h="9150349">
                <a:moveTo>
                  <a:pt x="0" y="0"/>
                </a:moveTo>
                <a:lnTo>
                  <a:pt x="8246752" y="0"/>
                </a:lnTo>
                <a:lnTo>
                  <a:pt x="8246752" y="9150350"/>
                </a:lnTo>
                <a:lnTo>
                  <a:pt x="0" y="9150350"/>
                </a:lnTo>
                <a:lnTo>
                  <a:pt x="0" y="0"/>
                </a:lnTo>
                <a:close/>
              </a:path>
            </a:pathLst>
          </a:custGeom>
          <a:blipFill>
            <a:blip r:embed="rId5"/>
            <a:stretch>
              <a:fillRect/>
            </a:stretch>
          </a:blipFill>
        </p:spPr>
      </p:sp>
      <p:grpSp>
        <p:nvGrpSpPr>
          <p:cNvPr id="7" name="Group 7"/>
          <p:cNvGrpSpPr/>
          <p:nvPr/>
        </p:nvGrpSpPr>
        <p:grpSpPr>
          <a:xfrm>
            <a:off x="697423" y="642722"/>
            <a:ext cx="3277107" cy="771956"/>
            <a:chOff x="0" y="0"/>
            <a:chExt cx="4369476" cy="1029274"/>
          </a:xfrm>
        </p:grpSpPr>
        <p:grpSp>
          <p:nvGrpSpPr>
            <p:cNvPr id="8" name="Group 8"/>
            <p:cNvGrpSpPr/>
            <p:nvPr/>
          </p:nvGrpSpPr>
          <p:grpSpPr>
            <a:xfrm>
              <a:off x="0" y="0"/>
              <a:ext cx="4369476" cy="1029274"/>
              <a:chOff x="0" y="0"/>
              <a:chExt cx="1156451" cy="272414"/>
            </a:xfrm>
          </p:grpSpPr>
          <p:sp>
            <p:nvSpPr>
              <p:cNvPr id="9" name="Freeform 9"/>
              <p:cNvSpPr/>
              <p:nvPr/>
            </p:nvSpPr>
            <p:spPr>
              <a:xfrm>
                <a:off x="0" y="0"/>
                <a:ext cx="1156451" cy="272414"/>
              </a:xfrm>
              <a:custGeom>
                <a:avLst/>
                <a:gdLst/>
                <a:ahLst/>
                <a:cxnLst/>
                <a:rect l="l" t="t" r="r" b="b"/>
                <a:pathLst>
                  <a:path w="1156451" h="272414">
                    <a:moveTo>
                      <a:pt x="136207" y="0"/>
                    </a:moveTo>
                    <a:lnTo>
                      <a:pt x="1020244" y="0"/>
                    </a:lnTo>
                    <a:cubicBezTo>
                      <a:pt x="1056369" y="0"/>
                      <a:pt x="1091013" y="14350"/>
                      <a:pt x="1116557" y="39894"/>
                    </a:cubicBezTo>
                    <a:cubicBezTo>
                      <a:pt x="1142101" y="65438"/>
                      <a:pt x="1156451" y="100083"/>
                      <a:pt x="1156451" y="136207"/>
                    </a:cubicBezTo>
                    <a:lnTo>
                      <a:pt x="1156451" y="136207"/>
                    </a:lnTo>
                    <a:cubicBezTo>
                      <a:pt x="1156451" y="172331"/>
                      <a:pt x="1142101" y="206976"/>
                      <a:pt x="1116557" y="232520"/>
                    </a:cubicBezTo>
                    <a:cubicBezTo>
                      <a:pt x="1091013" y="258063"/>
                      <a:pt x="1056369" y="272414"/>
                      <a:pt x="102024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0" name="TextBox 10"/>
              <p:cNvSpPr txBox="1"/>
              <p:nvPr/>
            </p:nvSpPr>
            <p:spPr>
              <a:xfrm>
                <a:off x="0" y="-38100"/>
                <a:ext cx="1156451" cy="310514"/>
              </a:xfrm>
              <a:prstGeom prst="rect">
                <a:avLst/>
              </a:prstGeom>
            </p:spPr>
            <p:txBody>
              <a:bodyPr lIns="50800" tIns="50800" rIns="50800" bIns="50800" rtlCol="0" anchor="ctr"/>
              <a:lstStyle/>
              <a:p>
                <a:pPr algn="ctr">
                  <a:lnSpc>
                    <a:spcPts val="3079"/>
                  </a:lnSpc>
                </a:pPr>
                <a:endParaRPr/>
              </a:p>
            </p:txBody>
          </p:sp>
        </p:grpSp>
        <p:sp>
          <p:nvSpPr>
            <p:cNvPr id="11" name="TextBox 11"/>
            <p:cNvSpPr txBox="1"/>
            <p:nvPr/>
          </p:nvSpPr>
          <p:spPr>
            <a:xfrm>
              <a:off x="519786" y="97210"/>
              <a:ext cx="3329904"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응급상황 알림</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02423" y="-505331"/>
            <a:ext cx="7036134" cy="11124323"/>
          </a:xfrm>
          <a:custGeom>
            <a:avLst/>
            <a:gdLst/>
            <a:ahLst/>
            <a:cxnLst/>
            <a:rect l="l" t="t" r="r" b="b"/>
            <a:pathLst>
              <a:path w="7036134" h="11124323">
                <a:moveTo>
                  <a:pt x="0" y="0"/>
                </a:moveTo>
                <a:lnTo>
                  <a:pt x="7036135" y="0"/>
                </a:lnTo>
                <a:lnTo>
                  <a:pt x="7036135" y="11124322"/>
                </a:lnTo>
                <a:lnTo>
                  <a:pt x="0" y="11124322"/>
                </a:lnTo>
                <a:lnTo>
                  <a:pt x="0" y="0"/>
                </a:lnTo>
                <a:close/>
              </a:path>
            </a:pathLst>
          </a:custGeom>
          <a:blipFill>
            <a:blip r:embed="rId5"/>
            <a:stretch>
              <a:fillRect/>
            </a:stretch>
          </a:blipFill>
        </p:spPr>
      </p:sp>
      <p:sp>
        <p:nvSpPr>
          <p:cNvPr id="3" name="TextBox 3"/>
          <p:cNvSpPr txBox="1"/>
          <p:nvPr/>
        </p:nvSpPr>
        <p:spPr>
          <a:xfrm>
            <a:off x="1028700" y="1987480"/>
            <a:ext cx="7564432" cy="1377949"/>
          </a:xfrm>
          <a:prstGeom prst="rect">
            <a:avLst/>
          </a:prstGeom>
        </p:spPr>
        <p:txBody>
          <a:bodyPr lIns="0" tIns="0" rIns="0" bIns="0" rtlCol="0" anchor="t">
            <a:spAutoFit/>
          </a:bodyPr>
          <a:lstStyle/>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주변 도움 요청</a:t>
            </a:r>
          </a:p>
        </p:txBody>
      </p:sp>
      <p:sp>
        <p:nvSpPr>
          <p:cNvPr id="4" name="TextBox 4"/>
          <p:cNvSpPr txBox="1"/>
          <p:nvPr/>
        </p:nvSpPr>
        <p:spPr>
          <a:xfrm>
            <a:off x="1110560" y="3670229"/>
            <a:ext cx="9903591" cy="1466850"/>
          </a:xfrm>
          <a:prstGeom prst="rect">
            <a:avLst/>
          </a:prstGeom>
        </p:spPr>
        <p:txBody>
          <a:bodyPr lIns="0" tIns="0" rIns="0" bIns="0" rtlCol="0" anchor="t">
            <a:spAutoFit/>
          </a:bodyPr>
          <a:lstStyle/>
          <a:p>
            <a:pPr algn="l">
              <a:lnSpc>
                <a:spcPts val="5999"/>
              </a:lnSpc>
            </a:pPr>
            <a:r>
              <a:rPr lang="en-US" sz="3999" spc="-359">
                <a:solidFill>
                  <a:srgbClr val="000000"/>
                </a:solidFill>
                <a:latin typeface="Source Han Sans KR"/>
                <a:ea typeface="Source Han Sans KR"/>
                <a:cs typeface="Source Han Sans KR"/>
                <a:sym typeface="Source Han Sans KR"/>
              </a:rPr>
              <a:t>사이렌 소리를 통한 응급상황 알림</a:t>
            </a:r>
          </a:p>
          <a:p>
            <a:pPr algn="l">
              <a:lnSpc>
                <a:spcPts val="5999"/>
              </a:lnSpc>
            </a:pPr>
            <a:r>
              <a:rPr lang="en-US" sz="3999" spc="-359">
                <a:solidFill>
                  <a:srgbClr val="000000"/>
                </a:solidFill>
                <a:latin typeface="Source Han Sans KR"/>
                <a:ea typeface="Source Han Sans KR"/>
                <a:cs typeface="Source Han Sans KR"/>
                <a:sym typeface="Source Han Sans KR"/>
              </a:rPr>
              <a:t>300M 이내 이용자에게 응급상황 및 위치 공유</a:t>
            </a:r>
          </a:p>
        </p:txBody>
      </p:sp>
      <p:grpSp>
        <p:nvGrpSpPr>
          <p:cNvPr id="5" name="Group 5"/>
          <p:cNvGrpSpPr/>
          <p:nvPr/>
        </p:nvGrpSpPr>
        <p:grpSpPr>
          <a:xfrm>
            <a:off x="697423" y="642722"/>
            <a:ext cx="3277107" cy="771956"/>
            <a:chOff x="0" y="0"/>
            <a:chExt cx="4369476" cy="1029274"/>
          </a:xfrm>
        </p:grpSpPr>
        <p:grpSp>
          <p:nvGrpSpPr>
            <p:cNvPr id="6" name="Group 6"/>
            <p:cNvGrpSpPr/>
            <p:nvPr/>
          </p:nvGrpSpPr>
          <p:grpSpPr>
            <a:xfrm>
              <a:off x="0" y="0"/>
              <a:ext cx="4369476" cy="1029274"/>
              <a:chOff x="0" y="0"/>
              <a:chExt cx="1156451" cy="272414"/>
            </a:xfrm>
          </p:grpSpPr>
          <p:sp>
            <p:nvSpPr>
              <p:cNvPr id="7" name="Freeform 7"/>
              <p:cNvSpPr/>
              <p:nvPr/>
            </p:nvSpPr>
            <p:spPr>
              <a:xfrm>
                <a:off x="0" y="0"/>
                <a:ext cx="1156451" cy="272414"/>
              </a:xfrm>
              <a:custGeom>
                <a:avLst/>
                <a:gdLst/>
                <a:ahLst/>
                <a:cxnLst/>
                <a:rect l="l" t="t" r="r" b="b"/>
                <a:pathLst>
                  <a:path w="1156451" h="272414">
                    <a:moveTo>
                      <a:pt x="136207" y="0"/>
                    </a:moveTo>
                    <a:lnTo>
                      <a:pt x="1020244" y="0"/>
                    </a:lnTo>
                    <a:cubicBezTo>
                      <a:pt x="1056369" y="0"/>
                      <a:pt x="1091013" y="14350"/>
                      <a:pt x="1116557" y="39894"/>
                    </a:cubicBezTo>
                    <a:cubicBezTo>
                      <a:pt x="1142101" y="65438"/>
                      <a:pt x="1156451" y="100083"/>
                      <a:pt x="1156451" y="136207"/>
                    </a:cubicBezTo>
                    <a:lnTo>
                      <a:pt x="1156451" y="136207"/>
                    </a:lnTo>
                    <a:cubicBezTo>
                      <a:pt x="1156451" y="172331"/>
                      <a:pt x="1142101" y="206976"/>
                      <a:pt x="1116557" y="232520"/>
                    </a:cubicBezTo>
                    <a:cubicBezTo>
                      <a:pt x="1091013" y="258063"/>
                      <a:pt x="1056369" y="272414"/>
                      <a:pt x="102024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8" name="TextBox 8"/>
              <p:cNvSpPr txBox="1"/>
              <p:nvPr/>
            </p:nvSpPr>
            <p:spPr>
              <a:xfrm>
                <a:off x="0" y="-38100"/>
                <a:ext cx="1156451" cy="310514"/>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519786" y="97210"/>
              <a:ext cx="3329904"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응급상황 알림</a:t>
              </a:r>
            </a:p>
          </p:txBody>
        </p:sp>
      </p:grpSp>
      <p:pic>
        <p:nvPicPr>
          <p:cNvPr id="10" name="Picture 10">
            <a:hlinkClick r:id="" action="ppaction://media"/>
          </p:cNvPr>
          <p:cNvPicPr>
            <a:picLocks noChangeAspect="1"/>
          </p:cNvPicPr>
          <p:nvPr>
            <a:videoFile r:link="rId1"/>
            <p:extLst>
              <p:ext uri="{DAA4B4D4-6D71-4841-9C94-3DE7FCFB9230}">
                <p14:media xmlns:p14="http://schemas.microsoft.com/office/powerpoint/2010/main" r:embed="rId2">
                  <p14:trim st="24570" end="171.045"/>
                </p14:media>
              </p:ext>
            </p:extLst>
          </p:nvPr>
        </p:nvPicPr>
        <p:blipFill>
          <a:blip r:embed="rId6"/>
          <a:srcRect/>
          <a:stretch>
            <a:fillRect/>
          </a:stretch>
        </p:blipFill>
        <p:spPr>
          <a:xfrm>
            <a:off x="11701839" y="2244762"/>
            <a:ext cx="5624136" cy="562413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video>
              <p:cMediaNode vol="100000">
                <p:cTn id="2" fill="hold" display="0">
                  <p:stCondLst>
                    <p:cond delay="indefinite"/>
                  </p:stCondLst>
                </p:cTn>
                <p:tgtEl>
                  <p:spTgt spid="1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02423" y="-505331"/>
            <a:ext cx="7036134" cy="11124323"/>
          </a:xfrm>
          <a:custGeom>
            <a:avLst/>
            <a:gdLst/>
            <a:ahLst/>
            <a:cxnLst/>
            <a:rect l="l" t="t" r="r" b="b"/>
            <a:pathLst>
              <a:path w="7036134" h="11124323">
                <a:moveTo>
                  <a:pt x="0" y="0"/>
                </a:moveTo>
                <a:lnTo>
                  <a:pt x="7036135" y="0"/>
                </a:lnTo>
                <a:lnTo>
                  <a:pt x="7036135" y="11124322"/>
                </a:lnTo>
                <a:lnTo>
                  <a:pt x="0" y="11124322"/>
                </a:lnTo>
                <a:lnTo>
                  <a:pt x="0" y="0"/>
                </a:lnTo>
                <a:close/>
              </a:path>
            </a:pathLst>
          </a:custGeom>
          <a:blipFill>
            <a:blip r:embed="rId5"/>
            <a:stretch>
              <a:fillRect/>
            </a:stretch>
          </a:blipFill>
        </p:spPr>
      </p:sp>
      <p:grpSp>
        <p:nvGrpSpPr>
          <p:cNvPr id="3" name="Group 3"/>
          <p:cNvGrpSpPr/>
          <p:nvPr/>
        </p:nvGrpSpPr>
        <p:grpSpPr>
          <a:xfrm>
            <a:off x="697423" y="642722"/>
            <a:ext cx="3277107" cy="771956"/>
            <a:chOff x="0" y="0"/>
            <a:chExt cx="4369476" cy="1029274"/>
          </a:xfrm>
        </p:grpSpPr>
        <p:grpSp>
          <p:nvGrpSpPr>
            <p:cNvPr id="4" name="Group 4"/>
            <p:cNvGrpSpPr/>
            <p:nvPr/>
          </p:nvGrpSpPr>
          <p:grpSpPr>
            <a:xfrm>
              <a:off x="0" y="0"/>
              <a:ext cx="4369476" cy="1029274"/>
              <a:chOff x="0" y="0"/>
              <a:chExt cx="1156451" cy="272414"/>
            </a:xfrm>
          </p:grpSpPr>
          <p:sp>
            <p:nvSpPr>
              <p:cNvPr id="5" name="Freeform 5"/>
              <p:cNvSpPr/>
              <p:nvPr/>
            </p:nvSpPr>
            <p:spPr>
              <a:xfrm>
                <a:off x="0" y="0"/>
                <a:ext cx="1156451" cy="272414"/>
              </a:xfrm>
              <a:custGeom>
                <a:avLst/>
                <a:gdLst/>
                <a:ahLst/>
                <a:cxnLst/>
                <a:rect l="l" t="t" r="r" b="b"/>
                <a:pathLst>
                  <a:path w="1156451" h="272414">
                    <a:moveTo>
                      <a:pt x="136207" y="0"/>
                    </a:moveTo>
                    <a:lnTo>
                      <a:pt x="1020244" y="0"/>
                    </a:lnTo>
                    <a:cubicBezTo>
                      <a:pt x="1056369" y="0"/>
                      <a:pt x="1091013" y="14350"/>
                      <a:pt x="1116557" y="39894"/>
                    </a:cubicBezTo>
                    <a:cubicBezTo>
                      <a:pt x="1142101" y="65438"/>
                      <a:pt x="1156451" y="100083"/>
                      <a:pt x="1156451" y="136207"/>
                    </a:cubicBezTo>
                    <a:lnTo>
                      <a:pt x="1156451" y="136207"/>
                    </a:lnTo>
                    <a:cubicBezTo>
                      <a:pt x="1156451" y="172331"/>
                      <a:pt x="1142101" y="206976"/>
                      <a:pt x="1116557" y="232520"/>
                    </a:cubicBezTo>
                    <a:cubicBezTo>
                      <a:pt x="1091013" y="258063"/>
                      <a:pt x="1056369" y="272414"/>
                      <a:pt x="102024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6" name="TextBox 6"/>
              <p:cNvSpPr txBox="1"/>
              <p:nvPr/>
            </p:nvSpPr>
            <p:spPr>
              <a:xfrm>
                <a:off x="0" y="-38100"/>
                <a:ext cx="1156451" cy="310514"/>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519786" y="97210"/>
              <a:ext cx="3329904"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응급상황 알림</a:t>
              </a:r>
            </a:p>
          </p:txBody>
        </p:sp>
      </p:grpSp>
      <p:pic>
        <p:nvPicPr>
          <p:cNvPr id="8" name="Picture 8">
            <a:hlinkClick r:id="" action="ppaction://media"/>
          </p:cNvPr>
          <p:cNvPicPr>
            <a:picLocks noChangeAspect="1"/>
          </p:cNvPicPr>
          <p:nvPr>
            <a:videoFile r:link="rId1"/>
            <p:extLst>
              <p:ext uri="{DAA4B4D4-6D71-4841-9C94-3DE7FCFB9230}">
                <p14:media xmlns:p14="http://schemas.microsoft.com/office/powerpoint/2010/main" r:embed="rId2">
                  <p14:trim st="11390" end="2348"/>
                </p14:media>
              </p:ext>
            </p:extLst>
          </p:nvPr>
        </p:nvPicPr>
        <p:blipFill>
          <a:blip r:embed="rId6"/>
          <a:srcRect/>
          <a:stretch>
            <a:fillRect/>
          </a:stretch>
        </p:blipFill>
        <p:spPr>
          <a:xfrm>
            <a:off x="11559755" y="2095116"/>
            <a:ext cx="5892871" cy="58928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9"/>
          <p:cNvSpPr txBox="1"/>
          <p:nvPr/>
        </p:nvSpPr>
        <p:spPr>
          <a:xfrm>
            <a:off x="1028700" y="1987480"/>
            <a:ext cx="7564432" cy="1377949"/>
          </a:xfrm>
          <a:prstGeom prst="rect">
            <a:avLst/>
          </a:prstGeom>
        </p:spPr>
        <p:txBody>
          <a:bodyPr lIns="0" tIns="0" rIns="0" bIns="0" rtlCol="0" anchor="t">
            <a:spAutoFit/>
          </a:bodyPr>
          <a:lstStyle/>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응급환자 위치 제공 </a:t>
            </a:r>
          </a:p>
        </p:txBody>
      </p:sp>
      <p:sp>
        <p:nvSpPr>
          <p:cNvPr id="10" name="TextBox 10"/>
          <p:cNvSpPr txBox="1"/>
          <p:nvPr/>
        </p:nvSpPr>
        <p:spPr>
          <a:xfrm>
            <a:off x="1110560" y="3670229"/>
            <a:ext cx="9903591" cy="1466850"/>
          </a:xfrm>
          <a:prstGeom prst="rect">
            <a:avLst/>
          </a:prstGeom>
        </p:spPr>
        <p:txBody>
          <a:bodyPr lIns="0" tIns="0" rIns="0" bIns="0" rtlCol="0" anchor="t">
            <a:spAutoFit/>
          </a:bodyPr>
          <a:lstStyle/>
          <a:p>
            <a:pPr algn="l">
              <a:lnSpc>
                <a:spcPts val="5999"/>
              </a:lnSpc>
            </a:pPr>
            <a:r>
              <a:rPr lang="en-US" sz="3999" spc="-359">
                <a:solidFill>
                  <a:srgbClr val="000000"/>
                </a:solidFill>
                <a:latin typeface="Source Han Sans KR"/>
                <a:ea typeface="Source Han Sans KR"/>
                <a:cs typeface="Source Han Sans KR"/>
                <a:sym typeface="Source Han Sans KR"/>
              </a:rPr>
              <a:t>반경 300M 이내 응급환자 발생 시</a:t>
            </a:r>
          </a:p>
          <a:p>
            <a:pPr algn="l">
              <a:lnSpc>
                <a:spcPts val="5999"/>
              </a:lnSpc>
            </a:pPr>
            <a:r>
              <a:rPr lang="en-US" sz="3999" spc="-359">
                <a:solidFill>
                  <a:srgbClr val="000000"/>
                </a:solidFill>
                <a:latin typeface="Source Han Sans KR"/>
                <a:ea typeface="Source Han Sans KR"/>
                <a:cs typeface="Source Han Sans KR"/>
                <a:sym typeface="Source Han Sans KR"/>
              </a:rPr>
              <a:t>응급환자 및 인근 AED 위치 제공</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48200" y="1551260"/>
            <a:ext cx="12874945" cy="7471314"/>
            <a:chOff x="0" y="0"/>
            <a:chExt cx="17166594" cy="9961753"/>
          </a:xfrm>
        </p:grpSpPr>
        <p:sp>
          <p:nvSpPr>
            <p:cNvPr id="3" name="Freeform 3"/>
            <p:cNvSpPr/>
            <p:nvPr/>
          </p:nvSpPr>
          <p:spPr>
            <a:xfrm>
              <a:off x="0" y="5116759"/>
              <a:ext cx="2937771" cy="2937771"/>
            </a:xfrm>
            <a:custGeom>
              <a:avLst/>
              <a:gdLst/>
              <a:ahLst/>
              <a:cxnLst/>
              <a:rect l="l" t="t" r="r" b="b"/>
              <a:pathLst>
                <a:path w="2937771" h="2937771">
                  <a:moveTo>
                    <a:pt x="0" y="0"/>
                  </a:moveTo>
                  <a:lnTo>
                    <a:pt x="2937771" y="0"/>
                  </a:lnTo>
                  <a:lnTo>
                    <a:pt x="2937771" y="2937771"/>
                  </a:lnTo>
                  <a:lnTo>
                    <a:pt x="0" y="293777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pic>
          <p:nvPicPr>
            <p:cNvPr id="4" name="Picture 4"/>
            <p:cNvPicPr>
              <a:picLocks noChangeAspect="1"/>
            </p:cNvPicPr>
            <p:nvPr/>
          </p:nvPicPr>
          <p:blipFill>
            <a:blip r:embed="rId5"/>
            <a:srcRect/>
            <a:stretch>
              <a:fillRect/>
            </a:stretch>
          </p:blipFill>
          <p:spPr>
            <a:xfrm>
              <a:off x="15044321" y="7301614"/>
              <a:ext cx="676032" cy="1081651"/>
            </a:xfrm>
            <a:prstGeom prst="rect">
              <a:avLst/>
            </a:prstGeom>
          </p:spPr>
        </p:pic>
        <p:sp>
          <p:nvSpPr>
            <p:cNvPr id="5" name="Freeform 5"/>
            <p:cNvSpPr/>
            <p:nvPr/>
          </p:nvSpPr>
          <p:spPr>
            <a:xfrm>
              <a:off x="13598080" y="6393239"/>
              <a:ext cx="3568513" cy="3568513"/>
            </a:xfrm>
            <a:custGeom>
              <a:avLst/>
              <a:gdLst/>
              <a:ahLst/>
              <a:cxnLst/>
              <a:rect l="l" t="t" r="r" b="b"/>
              <a:pathLst>
                <a:path w="3568513" h="3568513">
                  <a:moveTo>
                    <a:pt x="0" y="0"/>
                  </a:moveTo>
                  <a:lnTo>
                    <a:pt x="3568514" y="0"/>
                  </a:lnTo>
                  <a:lnTo>
                    <a:pt x="3568514" y="3568514"/>
                  </a:lnTo>
                  <a:lnTo>
                    <a:pt x="0" y="356851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6" name="Freeform 6"/>
            <p:cNvSpPr/>
            <p:nvPr/>
          </p:nvSpPr>
          <p:spPr>
            <a:xfrm>
              <a:off x="15475056" y="6598689"/>
              <a:ext cx="597208" cy="597208"/>
            </a:xfrm>
            <a:custGeom>
              <a:avLst/>
              <a:gdLst/>
              <a:ahLst/>
              <a:cxnLst/>
              <a:rect l="l" t="t" r="r" b="b"/>
              <a:pathLst>
                <a:path w="597208" h="597208">
                  <a:moveTo>
                    <a:pt x="0" y="0"/>
                  </a:moveTo>
                  <a:lnTo>
                    <a:pt x="597207" y="0"/>
                  </a:lnTo>
                  <a:lnTo>
                    <a:pt x="597207" y="597207"/>
                  </a:lnTo>
                  <a:lnTo>
                    <a:pt x="0" y="597207"/>
                  </a:lnTo>
                  <a:lnTo>
                    <a:pt x="0" y="0"/>
                  </a:lnTo>
                  <a:close/>
                </a:path>
              </a:pathLst>
            </a:custGeom>
            <a:blipFill>
              <a:blip r:embed="rId8"/>
              <a:stretch>
                <a:fillRect/>
              </a:stretch>
            </a:blipFill>
          </p:spPr>
        </p:sp>
        <p:sp>
          <p:nvSpPr>
            <p:cNvPr id="7" name="Freeform 7"/>
            <p:cNvSpPr/>
            <p:nvPr/>
          </p:nvSpPr>
          <p:spPr>
            <a:xfrm>
              <a:off x="15995920" y="7842440"/>
              <a:ext cx="597208" cy="597208"/>
            </a:xfrm>
            <a:custGeom>
              <a:avLst/>
              <a:gdLst/>
              <a:ahLst/>
              <a:cxnLst/>
              <a:rect l="l" t="t" r="r" b="b"/>
              <a:pathLst>
                <a:path w="597208" h="597208">
                  <a:moveTo>
                    <a:pt x="0" y="0"/>
                  </a:moveTo>
                  <a:lnTo>
                    <a:pt x="597208" y="0"/>
                  </a:lnTo>
                  <a:lnTo>
                    <a:pt x="597208" y="597207"/>
                  </a:lnTo>
                  <a:lnTo>
                    <a:pt x="0" y="597207"/>
                  </a:lnTo>
                  <a:lnTo>
                    <a:pt x="0" y="0"/>
                  </a:lnTo>
                  <a:close/>
                </a:path>
              </a:pathLst>
            </a:custGeom>
            <a:blipFill>
              <a:blip r:embed="rId8"/>
              <a:stretch>
                <a:fillRect/>
              </a:stretch>
            </a:blipFill>
          </p:spPr>
        </p:sp>
        <p:sp>
          <p:nvSpPr>
            <p:cNvPr id="8" name="Freeform 8"/>
            <p:cNvSpPr/>
            <p:nvPr/>
          </p:nvSpPr>
          <p:spPr>
            <a:xfrm>
              <a:off x="13978420" y="8618567"/>
              <a:ext cx="597208" cy="597208"/>
            </a:xfrm>
            <a:custGeom>
              <a:avLst/>
              <a:gdLst/>
              <a:ahLst/>
              <a:cxnLst/>
              <a:rect l="l" t="t" r="r" b="b"/>
              <a:pathLst>
                <a:path w="597208" h="597208">
                  <a:moveTo>
                    <a:pt x="0" y="0"/>
                  </a:moveTo>
                  <a:lnTo>
                    <a:pt x="597208" y="0"/>
                  </a:lnTo>
                  <a:lnTo>
                    <a:pt x="597208" y="597207"/>
                  </a:lnTo>
                  <a:lnTo>
                    <a:pt x="0" y="597207"/>
                  </a:lnTo>
                  <a:lnTo>
                    <a:pt x="0" y="0"/>
                  </a:lnTo>
                  <a:close/>
                </a:path>
              </a:pathLst>
            </a:custGeom>
            <a:blipFill>
              <a:blip r:embed="rId8"/>
              <a:stretch>
                <a:fillRect/>
              </a:stretch>
            </a:blipFill>
          </p:spPr>
        </p:sp>
        <p:sp>
          <p:nvSpPr>
            <p:cNvPr id="9" name="Freeform 9"/>
            <p:cNvSpPr/>
            <p:nvPr/>
          </p:nvSpPr>
          <p:spPr>
            <a:xfrm>
              <a:off x="4984585" y="6198747"/>
              <a:ext cx="2268386" cy="2268386"/>
            </a:xfrm>
            <a:custGeom>
              <a:avLst/>
              <a:gdLst/>
              <a:ahLst/>
              <a:cxnLst/>
              <a:rect l="l" t="t" r="r" b="b"/>
              <a:pathLst>
                <a:path w="2268386" h="2268386">
                  <a:moveTo>
                    <a:pt x="0" y="0"/>
                  </a:moveTo>
                  <a:lnTo>
                    <a:pt x="2268386" y="0"/>
                  </a:lnTo>
                  <a:lnTo>
                    <a:pt x="2268386" y="2268385"/>
                  </a:lnTo>
                  <a:lnTo>
                    <a:pt x="0" y="2268385"/>
                  </a:lnTo>
                  <a:lnTo>
                    <a:pt x="0" y="0"/>
                  </a:lnTo>
                  <a:close/>
                </a:path>
              </a:pathLst>
            </a:custGeom>
            <a:blipFill>
              <a:blip r:embed="rId9"/>
              <a:stretch>
                <a:fillRect/>
              </a:stretch>
            </a:blipFill>
          </p:spPr>
        </p:sp>
        <p:sp>
          <p:nvSpPr>
            <p:cNvPr id="10" name="TextBox 10"/>
            <p:cNvSpPr txBox="1"/>
            <p:nvPr/>
          </p:nvSpPr>
          <p:spPr>
            <a:xfrm>
              <a:off x="5195166" y="8286157"/>
              <a:ext cx="1847224" cy="826982"/>
            </a:xfrm>
            <a:prstGeom prst="rect">
              <a:avLst/>
            </a:prstGeom>
          </p:spPr>
          <p:txBody>
            <a:bodyPr lIns="0" tIns="0" rIns="0" bIns="0" rtlCol="0" anchor="t">
              <a:spAutoFit/>
            </a:bodyPr>
            <a:lstStyle/>
            <a:p>
              <a:pPr algn="ctr">
                <a:lnSpc>
                  <a:spcPts val="5320"/>
                </a:lnSpc>
              </a:pPr>
              <a:r>
                <a:rPr lang="en-US" sz="3800" b="1" spc="-228">
                  <a:solidFill>
                    <a:srgbClr val="D82F27"/>
                  </a:solidFill>
                  <a:latin typeface="Source Han Sans KR Bold"/>
                  <a:ea typeface="Source Han Sans KR Bold"/>
                  <a:cs typeface="Source Han Sans KR Bold"/>
                  <a:sym typeface="Source Han Sans KR Bold"/>
                </a:rPr>
                <a:t>Redis</a:t>
              </a:r>
            </a:p>
          </p:txBody>
        </p:sp>
        <p:sp>
          <p:nvSpPr>
            <p:cNvPr id="11" name="Freeform 11"/>
            <p:cNvSpPr/>
            <p:nvPr/>
          </p:nvSpPr>
          <p:spPr>
            <a:xfrm>
              <a:off x="8880945" y="4097116"/>
              <a:ext cx="1650899" cy="1724176"/>
            </a:xfrm>
            <a:custGeom>
              <a:avLst/>
              <a:gdLst/>
              <a:ahLst/>
              <a:cxnLst/>
              <a:rect l="l" t="t" r="r" b="b"/>
              <a:pathLst>
                <a:path w="1650899" h="1724176">
                  <a:moveTo>
                    <a:pt x="0" y="0"/>
                  </a:moveTo>
                  <a:lnTo>
                    <a:pt x="1650899" y="0"/>
                  </a:lnTo>
                  <a:lnTo>
                    <a:pt x="1650899" y="1724177"/>
                  </a:lnTo>
                  <a:lnTo>
                    <a:pt x="0" y="1724177"/>
                  </a:lnTo>
                  <a:lnTo>
                    <a:pt x="0" y="0"/>
                  </a:lnTo>
                  <a:close/>
                </a:path>
              </a:pathLst>
            </a:custGeom>
            <a:blipFill>
              <a:blip r:embed="rId10"/>
              <a:stretch>
                <a:fillRect/>
              </a:stretch>
            </a:blipFill>
          </p:spPr>
        </p:sp>
        <p:sp>
          <p:nvSpPr>
            <p:cNvPr id="12" name="TextBox 12"/>
            <p:cNvSpPr txBox="1"/>
            <p:nvPr/>
          </p:nvSpPr>
          <p:spPr>
            <a:xfrm>
              <a:off x="8191646" y="5843518"/>
              <a:ext cx="3029498" cy="826982"/>
            </a:xfrm>
            <a:prstGeom prst="rect">
              <a:avLst/>
            </a:prstGeom>
          </p:spPr>
          <p:txBody>
            <a:bodyPr lIns="0" tIns="0" rIns="0" bIns="0" rtlCol="0" anchor="t">
              <a:spAutoFit/>
            </a:bodyPr>
            <a:lstStyle/>
            <a:p>
              <a:pPr algn="ctr">
                <a:lnSpc>
                  <a:spcPts val="5320"/>
                </a:lnSpc>
              </a:pPr>
              <a:r>
                <a:rPr lang="en-US" sz="3800" b="1" spc="-228">
                  <a:solidFill>
                    <a:srgbClr val="99B000"/>
                  </a:solidFill>
                  <a:latin typeface="Source Han Sans KR Bold"/>
                  <a:ea typeface="Source Han Sans KR Bold"/>
                  <a:cs typeface="Source Han Sans KR Bold"/>
                  <a:sym typeface="Source Han Sans KR Bold"/>
                </a:rPr>
                <a:t>MongoDB</a:t>
              </a:r>
            </a:p>
          </p:txBody>
        </p:sp>
        <p:sp>
          <p:nvSpPr>
            <p:cNvPr id="13" name="Freeform 13"/>
            <p:cNvSpPr/>
            <p:nvPr/>
          </p:nvSpPr>
          <p:spPr>
            <a:xfrm>
              <a:off x="10239659" y="173812"/>
              <a:ext cx="1339625" cy="2178253"/>
            </a:xfrm>
            <a:custGeom>
              <a:avLst/>
              <a:gdLst/>
              <a:ahLst/>
              <a:cxnLst/>
              <a:rect l="l" t="t" r="r" b="b"/>
              <a:pathLst>
                <a:path w="1339625" h="2178253">
                  <a:moveTo>
                    <a:pt x="0" y="0"/>
                  </a:moveTo>
                  <a:lnTo>
                    <a:pt x="1339625" y="0"/>
                  </a:lnTo>
                  <a:lnTo>
                    <a:pt x="1339625" y="2178253"/>
                  </a:lnTo>
                  <a:lnTo>
                    <a:pt x="0" y="2178253"/>
                  </a:lnTo>
                  <a:lnTo>
                    <a:pt x="0" y="0"/>
                  </a:lnTo>
                  <a:close/>
                </a:path>
              </a:pathLst>
            </a:custGeom>
            <a:blipFill>
              <a:blip r:embed="rId11"/>
              <a:stretch>
                <a:fillRect/>
              </a:stretch>
            </a:blipFill>
          </p:spPr>
        </p:sp>
        <p:sp>
          <p:nvSpPr>
            <p:cNvPr id="14" name="TextBox 14"/>
            <p:cNvSpPr txBox="1"/>
            <p:nvPr/>
          </p:nvSpPr>
          <p:spPr>
            <a:xfrm>
              <a:off x="9985860" y="2412390"/>
              <a:ext cx="1847224" cy="826982"/>
            </a:xfrm>
            <a:prstGeom prst="rect">
              <a:avLst/>
            </a:prstGeom>
          </p:spPr>
          <p:txBody>
            <a:bodyPr lIns="0" tIns="0" rIns="0" bIns="0" rtlCol="0" anchor="t">
              <a:spAutoFit/>
            </a:bodyPr>
            <a:lstStyle/>
            <a:p>
              <a:pPr algn="ctr">
                <a:lnSpc>
                  <a:spcPts val="5320"/>
                </a:lnSpc>
              </a:pPr>
              <a:r>
                <a:rPr lang="en-US" sz="3800" b="1" spc="-228">
                  <a:solidFill>
                    <a:srgbClr val="000000"/>
                  </a:solidFill>
                  <a:latin typeface="Source Han Sans KR Bold"/>
                  <a:ea typeface="Source Han Sans KR Bold"/>
                  <a:cs typeface="Source Han Sans KR Bold"/>
                  <a:sym typeface="Source Han Sans KR Bold"/>
                </a:rPr>
                <a:t>Kafka</a:t>
              </a:r>
            </a:p>
          </p:txBody>
        </p:sp>
        <p:sp>
          <p:nvSpPr>
            <p:cNvPr id="15" name="AutoShape 15"/>
            <p:cNvSpPr/>
            <p:nvPr/>
          </p:nvSpPr>
          <p:spPr>
            <a:xfrm flipV="1">
              <a:off x="1959794" y="1646459"/>
              <a:ext cx="2756826" cy="3319429"/>
            </a:xfrm>
            <a:prstGeom prst="line">
              <a:avLst/>
            </a:prstGeom>
            <a:ln w="75547" cap="flat">
              <a:solidFill>
                <a:srgbClr val="000000"/>
              </a:solidFill>
              <a:prstDash val="solid"/>
              <a:headEnd type="none" w="sm" len="sm"/>
              <a:tailEnd type="arrow" w="med" len="sm"/>
            </a:ln>
          </p:spPr>
        </p:sp>
        <p:sp>
          <p:nvSpPr>
            <p:cNvPr id="16" name="AutoShape 16"/>
            <p:cNvSpPr/>
            <p:nvPr/>
          </p:nvSpPr>
          <p:spPr>
            <a:xfrm>
              <a:off x="5914349" y="4082336"/>
              <a:ext cx="0" cy="1767103"/>
            </a:xfrm>
            <a:prstGeom prst="line">
              <a:avLst/>
            </a:prstGeom>
            <a:ln w="75547" cap="flat">
              <a:solidFill>
                <a:srgbClr val="000000"/>
              </a:solidFill>
              <a:prstDash val="solid"/>
              <a:headEnd type="none" w="sm" len="sm"/>
              <a:tailEnd type="arrow" w="med" len="sm"/>
            </a:ln>
          </p:spPr>
        </p:sp>
        <p:sp>
          <p:nvSpPr>
            <p:cNvPr id="17" name="AutoShape 17"/>
            <p:cNvSpPr/>
            <p:nvPr/>
          </p:nvSpPr>
          <p:spPr>
            <a:xfrm>
              <a:off x="7502757" y="1334034"/>
              <a:ext cx="2203638" cy="3764"/>
            </a:xfrm>
            <a:prstGeom prst="line">
              <a:avLst/>
            </a:prstGeom>
            <a:ln w="75547" cap="flat">
              <a:solidFill>
                <a:srgbClr val="000000"/>
              </a:solidFill>
              <a:prstDash val="solid"/>
              <a:headEnd type="none" w="sm" len="sm"/>
              <a:tailEnd type="arrow" w="med" len="sm"/>
            </a:ln>
          </p:spPr>
        </p:sp>
        <p:grpSp>
          <p:nvGrpSpPr>
            <p:cNvPr id="18" name="Group 18"/>
            <p:cNvGrpSpPr/>
            <p:nvPr/>
          </p:nvGrpSpPr>
          <p:grpSpPr>
            <a:xfrm>
              <a:off x="2400382" y="2632493"/>
              <a:ext cx="1852577" cy="1207385"/>
              <a:chOff x="0" y="0"/>
              <a:chExt cx="544484" cy="354858"/>
            </a:xfrm>
          </p:grpSpPr>
          <p:sp>
            <p:nvSpPr>
              <p:cNvPr id="19" name="Freeform 19"/>
              <p:cNvSpPr/>
              <p:nvPr/>
            </p:nvSpPr>
            <p:spPr>
              <a:xfrm>
                <a:off x="0" y="0"/>
                <a:ext cx="544484" cy="354858"/>
              </a:xfrm>
              <a:custGeom>
                <a:avLst/>
                <a:gdLst/>
                <a:ahLst/>
                <a:cxnLst/>
                <a:rect l="l" t="t" r="r" b="b"/>
                <a:pathLst>
                  <a:path w="544484" h="354858">
                    <a:moveTo>
                      <a:pt x="177429" y="0"/>
                    </a:moveTo>
                    <a:lnTo>
                      <a:pt x="367055" y="0"/>
                    </a:lnTo>
                    <a:cubicBezTo>
                      <a:pt x="414112" y="0"/>
                      <a:pt x="459241" y="18693"/>
                      <a:pt x="492516" y="51968"/>
                    </a:cubicBezTo>
                    <a:cubicBezTo>
                      <a:pt x="525790" y="85242"/>
                      <a:pt x="544484" y="130372"/>
                      <a:pt x="544484" y="177429"/>
                    </a:cubicBezTo>
                    <a:lnTo>
                      <a:pt x="544484" y="177429"/>
                    </a:lnTo>
                    <a:cubicBezTo>
                      <a:pt x="544484" y="224486"/>
                      <a:pt x="525790" y="269616"/>
                      <a:pt x="492516" y="302890"/>
                    </a:cubicBezTo>
                    <a:cubicBezTo>
                      <a:pt x="459241" y="336164"/>
                      <a:pt x="414112" y="354858"/>
                      <a:pt x="367055" y="354858"/>
                    </a:cubicBezTo>
                    <a:lnTo>
                      <a:pt x="177429" y="354858"/>
                    </a:lnTo>
                    <a:cubicBezTo>
                      <a:pt x="130372" y="354858"/>
                      <a:pt x="85242" y="336164"/>
                      <a:pt x="51968" y="302890"/>
                    </a:cubicBezTo>
                    <a:cubicBezTo>
                      <a:pt x="18693" y="269616"/>
                      <a:pt x="0" y="224486"/>
                      <a:pt x="0" y="177429"/>
                    </a:cubicBezTo>
                    <a:lnTo>
                      <a:pt x="0" y="177429"/>
                    </a:lnTo>
                    <a:cubicBezTo>
                      <a:pt x="0" y="130372"/>
                      <a:pt x="18693" y="85242"/>
                      <a:pt x="51968" y="51968"/>
                    </a:cubicBezTo>
                    <a:cubicBezTo>
                      <a:pt x="85242" y="18693"/>
                      <a:pt x="130372" y="0"/>
                      <a:pt x="177429" y="0"/>
                    </a:cubicBezTo>
                    <a:close/>
                  </a:path>
                </a:pathLst>
              </a:custGeom>
              <a:solidFill>
                <a:srgbClr val="E90162"/>
              </a:solidFill>
            </p:spPr>
          </p:sp>
          <p:sp>
            <p:nvSpPr>
              <p:cNvPr id="20" name="TextBox 20"/>
              <p:cNvSpPr txBox="1"/>
              <p:nvPr/>
            </p:nvSpPr>
            <p:spPr>
              <a:xfrm>
                <a:off x="0" y="-38100"/>
                <a:ext cx="544484" cy="392958"/>
              </a:xfrm>
              <a:prstGeom prst="rect">
                <a:avLst/>
              </a:prstGeom>
            </p:spPr>
            <p:txBody>
              <a:bodyPr lIns="40177" tIns="40177" rIns="40177" bIns="40177" rtlCol="0" anchor="ctr"/>
              <a:lstStyle/>
              <a:p>
                <a:pPr algn="ctr">
                  <a:lnSpc>
                    <a:spcPts val="3079"/>
                  </a:lnSpc>
                </a:pPr>
                <a:r>
                  <a:rPr lang="en-US" sz="2199" b="1">
                    <a:solidFill>
                      <a:srgbClr val="FFFFFF"/>
                    </a:solidFill>
                    <a:latin typeface="Source Han Sans KR Bold"/>
                    <a:ea typeface="Source Han Sans KR Bold"/>
                    <a:cs typeface="Source Han Sans KR Bold"/>
                    <a:sym typeface="Source Han Sans KR Bold"/>
                  </a:rPr>
                  <a:t>FCM</a:t>
                </a:r>
              </a:p>
            </p:txBody>
          </p:sp>
        </p:grpSp>
        <p:sp>
          <p:nvSpPr>
            <p:cNvPr id="21" name="Freeform 21"/>
            <p:cNvSpPr/>
            <p:nvPr/>
          </p:nvSpPr>
          <p:spPr>
            <a:xfrm>
              <a:off x="14251129" y="0"/>
              <a:ext cx="2194296" cy="2194296"/>
            </a:xfrm>
            <a:custGeom>
              <a:avLst/>
              <a:gdLst/>
              <a:ahLst/>
              <a:cxnLst/>
              <a:rect l="l" t="t" r="r" b="b"/>
              <a:pathLst>
                <a:path w="2194296" h="2194296">
                  <a:moveTo>
                    <a:pt x="0" y="0"/>
                  </a:moveTo>
                  <a:lnTo>
                    <a:pt x="2194296" y="0"/>
                  </a:lnTo>
                  <a:lnTo>
                    <a:pt x="2194296" y="2194296"/>
                  </a:lnTo>
                  <a:lnTo>
                    <a:pt x="0" y="2194296"/>
                  </a:lnTo>
                  <a:lnTo>
                    <a:pt x="0" y="0"/>
                  </a:lnTo>
                  <a:close/>
                </a:path>
              </a:pathLst>
            </a:custGeom>
            <a:blipFill>
              <a:blip r:embed="rId12"/>
              <a:stretch>
                <a:fillRect/>
              </a:stretch>
            </a:blipFill>
          </p:spPr>
        </p:sp>
        <p:sp>
          <p:nvSpPr>
            <p:cNvPr id="22" name="AutoShape 22"/>
            <p:cNvSpPr/>
            <p:nvPr/>
          </p:nvSpPr>
          <p:spPr>
            <a:xfrm flipH="1" flipV="1">
              <a:off x="7282254" y="2107419"/>
              <a:ext cx="1474512" cy="1837415"/>
            </a:xfrm>
            <a:prstGeom prst="line">
              <a:avLst/>
            </a:prstGeom>
            <a:ln w="75547" cap="flat">
              <a:solidFill>
                <a:srgbClr val="000000"/>
              </a:solidFill>
              <a:prstDash val="solid"/>
              <a:headEnd type="none" w="sm" len="sm"/>
              <a:tailEnd type="arrow" w="med" len="sm"/>
            </a:ln>
          </p:spPr>
        </p:sp>
        <p:sp>
          <p:nvSpPr>
            <p:cNvPr id="23" name="AutoShape 23"/>
            <p:cNvSpPr/>
            <p:nvPr/>
          </p:nvSpPr>
          <p:spPr>
            <a:xfrm>
              <a:off x="7532318" y="1851559"/>
              <a:ext cx="1603130" cy="1988319"/>
            </a:xfrm>
            <a:prstGeom prst="line">
              <a:avLst/>
            </a:prstGeom>
            <a:ln w="75547" cap="flat">
              <a:solidFill>
                <a:srgbClr val="000000"/>
              </a:solidFill>
              <a:prstDash val="solid"/>
              <a:headEnd type="none" w="sm" len="sm"/>
              <a:tailEnd type="arrow" w="med" len="sm"/>
            </a:ln>
          </p:spPr>
        </p:sp>
        <p:sp>
          <p:nvSpPr>
            <p:cNvPr id="24" name="AutoShape 24"/>
            <p:cNvSpPr/>
            <p:nvPr/>
          </p:nvSpPr>
          <p:spPr>
            <a:xfrm flipH="1">
              <a:off x="15382337" y="3817834"/>
              <a:ext cx="35886" cy="2380912"/>
            </a:xfrm>
            <a:prstGeom prst="line">
              <a:avLst/>
            </a:prstGeom>
            <a:ln w="75547" cap="flat">
              <a:solidFill>
                <a:srgbClr val="1DB0F8"/>
              </a:solidFill>
              <a:prstDash val="solid"/>
              <a:headEnd type="none" w="sm" len="sm"/>
              <a:tailEnd type="arrow" w="med" len="sm"/>
            </a:ln>
          </p:spPr>
        </p:sp>
        <p:grpSp>
          <p:nvGrpSpPr>
            <p:cNvPr id="25" name="Group 25"/>
            <p:cNvGrpSpPr/>
            <p:nvPr/>
          </p:nvGrpSpPr>
          <p:grpSpPr>
            <a:xfrm>
              <a:off x="14490209" y="4274790"/>
              <a:ext cx="1784257" cy="1207385"/>
              <a:chOff x="0" y="0"/>
              <a:chExt cx="524404" cy="354858"/>
            </a:xfrm>
          </p:grpSpPr>
          <p:sp>
            <p:nvSpPr>
              <p:cNvPr id="26" name="Freeform 26"/>
              <p:cNvSpPr/>
              <p:nvPr/>
            </p:nvSpPr>
            <p:spPr>
              <a:xfrm>
                <a:off x="0" y="0"/>
                <a:ext cx="524404" cy="354858"/>
              </a:xfrm>
              <a:custGeom>
                <a:avLst/>
                <a:gdLst/>
                <a:ahLst/>
                <a:cxnLst/>
                <a:rect l="l" t="t" r="r" b="b"/>
                <a:pathLst>
                  <a:path w="524404" h="354858">
                    <a:moveTo>
                      <a:pt x="177429" y="0"/>
                    </a:moveTo>
                    <a:lnTo>
                      <a:pt x="346975" y="0"/>
                    </a:lnTo>
                    <a:cubicBezTo>
                      <a:pt x="444966" y="0"/>
                      <a:pt x="524404" y="79438"/>
                      <a:pt x="524404" y="177429"/>
                    </a:cubicBezTo>
                    <a:lnTo>
                      <a:pt x="524404" y="177429"/>
                    </a:lnTo>
                    <a:cubicBezTo>
                      <a:pt x="524404" y="224486"/>
                      <a:pt x="505711" y="269616"/>
                      <a:pt x="472436" y="302890"/>
                    </a:cubicBezTo>
                    <a:cubicBezTo>
                      <a:pt x="439162" y="336164"/>
                      <a:pt x="394032" y="354858"/>
                      <a:pt x="346975" y="354858"/>
                    </a:cubicBezTo>
                    <a:lnTo>
                      <a:pt x="177429" y="354858"/>
                    </a:lnTo>
                    <a:cubicBezTo>
                      <a:pt x="130372" y="354858"/>
                      <a:pt x="85242" y="336164"/>
                      <a:pt x="51968" y="302890"/>
                    </a:cubicBezTo>
                    <a:cubicBezTo>
                      <a:pt x="18693" y="269616"/>
                      <a:pt x="0" y="224486"/>
                      <a:pt x="0" y="177429"/>
                    </a:cubicBezTo>
                    <a:lnTo>
                      <a:pt x="0" y="177429"/>
                    </a:lnTo>
                    <a:cubicBezTo>
                      <a:pt x="0" y="130372"/>
                      <a:pt x="18693" y="85242"/>
                      <a:pt x="51968" y="51968"/>
                    </a:cubicBezTo>
                    <a:cubicBezTo>
                      <a:pt x="85242" y="18693"/>
                      <a:pt x="130372" y="0"/>
                      <a:pt x="177429" y="0"/>
                    </a:cubicBezTo>
                    <a:close/>
                  </a:path>
                </a:pathLst>
              </a:custGeom>
              <a:solidFill>
                <a:srgbClr val="1DB0F8"/>
              </a:solidFill>
            </p:spPr>
          </p:sp>
          <p:sp>
            <p:nvSpPr>
              <p:cNvPr id="27" name="TextBox 27"/>
              <p:cNvSpPr txBox="1"/>
              <p:nvPr/>
            </p:nvSpPr>
            <p:spPr>
              <a:xfrm>
                <a:off x="0" y="-38100"/>
                <a:ext cx="524404" cy="392958"/>
              </a:xfrm>
              <a:prstGeom prst="rect">
                <a:avLst/>
              </a:prstGeom>
            </p:spPr>
            <p:txBody>
              <a:bodyPr lIns="40177" tIns="40177" rIns="40177" bIns="40177" rtlCol="0" anchor="ctr"/>
              <a:lstStyle/>
              <a:p>
                <a:pPr algn="ctr">
                  <a:lnSpc>
                    <a:spcPts val="3079"/>
                  </a:lnSpc>
                </a:pPr>
                <a:r>
                  <a:rPr lang="en-US" sz="2199" b="1">
                    <a:solidFill>
                      <a:srgbClr val="FFFFFF"/>
                    </a:solidFill>
                    <a:latin typeface="Source Han Sans KR Bold"/>
                    <a:ea typeface="Source Han Sans KR Bold"/>
                    <a:cs typeface="Source Han Sans KR Bold"/>
                    <a:sym typeface="Source Han Sans KR Bold"/>
                  </a:rPr>
                  <a:t>위치</a:t>
                </a:r>
              </a:p>
            </p:txBody>
          </p:sp>
        </p:grpSp>
        <p:sp>
          <p:nvSpPr>
            <p:cNvPr id="28" name="Freeform 28"/>
            <p:cNvSpPr/>
            <p:nvPr/>
          </p:nvSpPr>
          <p:spPr>
            <a:xfrm>
              <a:off x="5007677" y="326212"/>
              <a:ext cx="2245293" cy="2015151"/>
            </a:xfrm>
            <a:custGeom>
              <a:avLst/>
              <a:gdLst/>
              <a:ahLst/>
              <a:cxnLst/>
              <a:rect l="l" t="t" r="r" b="b"/>
              <a:pathLst>
                <a:path w="2245293" h="2015151">
                  <a:moveTo>
                    <a:pt x="0" y="0"/>
                  </a:moveTo>
                  <a:lnTo>
                    <a:pt x="2245294" y="0"/>
                  </a:lnTo>
                  <a:lnTo>
                    <a:pt x="2245294" y="2015151"/>
                  </a:lnTo>
                  <a:lnTo>
                    <a:pt x="0" y="2015151"/>
                  </a:lnTo>
                  <a:lnTo>
                    <a:pt x="0" y="0"/>
                  </a:lnTo>
                  <a:close/>
                </a:path>
              </a:pathLst>
            </a:custGeom>
            <a:blipFill>
              <a:blip r:embed="rId13"/>
              <a:stretch>
                <a:fillRect/>
              </a:stretch>
            </a:blipFill>
          </p:spPr>
        </p:sp>
        <p:sp>
          <p:nvSpPr>
            <p:cNvPr id="29" name="TextBox 29"/>
            <p:cNvSpPr txBox="1"/>
            <p:nvPr/>
          </p:nvSpPr>
          <p:spPr>
            <a:xfrm>
              <a:off x="5056486" y="2426156"/>
              <a:ext cx="2196485" cy="1413722"/>
            </a:xfrm>
            <a:prstGeom prst="rect">
              <a:avLst/>
            </a:prstGeom>
          </p:spPr>
          <p:txBody>
            <a:bodyPr lIns="0" tIns="0" rIns="0" bIns="0" rtlCol="0" anchor="t">
              <a:spAutoFit/>
            </a:bodyPr>
            <a:lstStyle/>
            <a:p>
              <a:pPr algn="ctr">
                <a:lnSpc>
                  <a:spcPts val="4180"/>
                </a:lnSpc>
              </a:pPr>
              <a:r>
                <a:rPr lang="en-US" sz="3800" b="1" spc="-228">
                  <a:solidFill>
                    <a:srgbClr val="68BD45"/>
                  </a:solidFill>
                  <a:latin typeface="Source Han Sans KR Bold"/>
                  <a:ea typeface="Source Han Sans KR Bold"/>
                  <a:cs typeface="Source Han Sans KR Bold"/>
                  <a:sym typeface="Source Han Sans KR Bold"/>
                </a:rPr>
                <a:t>Spring Boot</a:t>
              </a:r>
            </a:p>
          </p:txBody>
        </p:sp>
        <p:sp>
          <p:nvSpPr>
            <p:cNvPr id="30" name="AutoShape 30"/>
            <p:cNvSpPr/>
            <p:nvPr/>
          </p:nvSpPr>
          <p:spPr>
            <a:xfrm flipV="1">
              <a:off x="6346299" y="4082336"/>
              <a:ext cx="0" cy="1767103"/>
            </a:xfrm>
            <a:prstGeom prst="line">
              <a:avLst/>
            </a:prstGeom>
            <a:ln w="75547" cap="flat">
              <a:solidFill>
                <a:srgbClr val="000000"/>
              </a:solidFill>
              <a:prstDash val="solid"/>
              <a:headEnd type="none" w="sm" len="sm"/>
              <a:tailEnd type="arrow" w="med" len="sm"/>
            </a:ln>
          </p:spPr>
        </p:sp>
        <p:sp>
          <p:nvSpPr>
            <p:cNvPr id="31" name="AutoShape 31"/>
            <p:cNvSpPr/>
            <p:nvPr/>
          </p:nvSpPr>
          <p:spPr>
            <a:xfrm>
              <a:off x="11833149" y="1292170"/>
              <a:ext cx="2203638" cy="3764"/>
            </a:xfrm>
            <a:prstGeom prst="line">
              <a:avLst/>
            </a:prstGeom>
            <a:ln w="75547" cap="flat">
              <a:solidFill>
                <a:srgbClr val="000000"/>
              </a:solidFill>
              <a:prstDash val="solid"/>
              <a:headEnd type="none" w="sm" len="sm"/>
              <a:tailEnd type="arrow" w="med" len="sm"/>
            </a:ln>
          </p:spPr>
        </p:sp>
        <p:sp>
          <p:nvSpPr>
            <p:cNvPr id="32" name="TextBox 32"/>
            <p:cNvSpPr txBox="1"/>
            <p:nvPr/>
          </p:nvSpPr>
          <p:spPr>
            <a:xfrm>
              <a:off x="13575393" y="2284630"/>
              <a:ext cx="3545769" cy="1413722"/>
            </a:xfrm>
            <a:prstGeom prst="rect">
              <a:avLst/>
            </a:prstGeom>
          </p:spPr>
          <p:txBody>
            <a:bodyPr lIns="0" tIns="0" rIns="0" bIns="0" rtlCol="0" anchor="t">
              <a:spAutoFit/>
            </a:bodyPr>
            <a:lstStyle/>
            <a:p>
              <a:pPr algn="ctr">
                <a:lnSpc>
                  <a:spcPts val="4180"/>
                </a:lnSpc>
              </a:pPr>
              <a:r>
                <a:rPr lang="en-US" sz="3800" b="1" spc="-228">
                  <a:solidFill>
                    <a:srgbClr val="68BD45"/>
                  </a:solidFill>
                  <a:latin typeface="Source Han Sans KR Bold"/>
                  <a:ea typeface="Source Han Sans KR Bold"/>
                  <a:cs typeface="Source Han Sans KR Bold"/>
                  <a:sym typeface="Source Han Sans KR Bold"/>
                </a:rPr>
                <a:t>Spring Webflux</a:t>
              </a:r>
            </a:p>
          </p:txBody>
        </p:sp>
        <p:sp>
          <p:nvSpPr>
            <p:cNvPr id="33" name="TextBox 33"/>
            <p:cNvSpPr txBox="1"/>
            <p:nvPr/>
          </p:nvSpPr>
          <p:spPr>
            <a:xfrm>
              <a:off x="318981" y="8101296"/>
              <a:ext cx="2299809" cy="880533"/>
            </a:xfrm>
            <a:prstGeom prst="rect">
              <a:avLst/>
            </a:prstGeom>
          </p:spPr>
          <p:txBody>
            <a:bodyPr lIns="0" tIns="0" rIns="0" bIns="0" rtlCol="0" anchor="t">
              <a:spAutoFit/>
            </a:bodyPr>
            <a:lstStyle/>
            <a:p>
              <a:pPr algn="ctr">
                <a:lnSpc>
                  <a:spcPts val="5599"/>
                </a:lnSpc>
              </a:pPr>
              <a:r>
                <a:rPr lang="en-US" sz="3999" b="1" spc="-239">
                  <a:solidFill>
                    <a:srgbClr val="000000"/>
                  </a:solidFill>
                  <a:latin typeface="Source Han Sans KR Bold"/>
                  <a:ea typeface="Source Han Sans KR Bold"/>
                  <a:cs typeface="Source Han Sans KR Bold"/>
                  <a:sym typeface="Source Han Sans KR Bold"/>
                </a:rPr>
                <a:t>Patient</a:t>
              </a:r>
            </a:p>
          </p:txBody>
        </p:sp>
      </p:grpSp>
      <p:sp>
        <p:nvSpPr>
          <p:cNvPr id="34" name="TextBox 34"/>
          <p:cNvSpPr txBox="1"/>
          <p:nvPr/>
        </p:nvSpPr>
        <p:spPr>
          <a:xfrm>
            <a:off x="1364981" y="696580"/>
            <a:ext cx="2154316" cy="588040"/>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원거리 통신</a:t>
            </a:r>
          </a:p>
        </p:txBody>
      </p:sp>
      <p:grpSp>
        <p:nvGrpSpPr>
          <p:cNvPr id="35" name="Group 35"/>
          <p:cNvGrpSpPr/>
          <p:nvPr/>
        </p:nvGrpSpPr>
        <p:grpSpPr>
          <a:xfrm>
            <a:off x="0" y="9159157"/>
            <a:ext cx="1319455" cy="964629"/>
            <a:chOff x="0" y="0"/>
            <a:chExt cx="1759273" cy="1286172"/>
          </a:xfrm>
        </p:grpSpPr>
        <p:grpSp>
          <p:nvGrpSpPr>
            <p:cNvPr id="36" name="Group 36"/>
            <p:cNvGrpSpPr/>
            <p:nvPr/>
          </p:nvGrpSpPr>
          <p:grpSpPr>
            <a:xfrm>
              <a:off x="0" y="0"/>
              <a:ext cx="1759273" cy="1286172"/>
              <a:chOff x="0" y="0"/>
              <a:chExt cx="347511" cy="254059"/>
            </a:xfrm>
          </p:grpSpPr>
          <p:sp>
            <p:nvSpPr>
              <p:cNvPr id="37" name="Freeform 37"/>
              <p:cNvSpPr/>
              <p:nvPr/>
            </p:nvSpPr>
            <p:spPr>
              <a:xfrm>
                <a:off x="0" y="0"/>
                <a:ext cx="347511" cy="254059"/>
              </a:xfrm>
              <a:custGeom>
                <a:avLst/>
                <a:gdLst/>
                <a:ahLst/>
                <a:cxnLst/>
                <a:rect l="l" t="t" r="r" b="b"/>
                <a:pathLst>
                  <a:path w="347511" h="254059">
                    <a:moveTo>
                      <a:pt x="0" y="0"/>
                    </a:moveTo>
                    <a:lnTo>
                      <a:pt x="347511" y="0"/>
                    </a:lnTo>
                    <a:lnTo>
                      <a:pt x="347511" y="254059"/>
                    </a:lnTo>
                    <a:lnTo>
                      <a:pt x="0" y="254059"/>
                    </a:lnTo>
                    <a:close/>
                  </a:path>
                </a:pathLst>
              </a:custGeom>
              <a:solidFill>
                <a:srgbClr val="D82F27"/>
              </a:solidFill>
            </p:spPr>
          </p:sp>
          <p:sp>
            <p:nvSpPr>
              <p:cNvPr id="38" name="TextBox 38"/>
              <p:cNvSpPr txBox="1"/>
              <p:nvPr/>
            </p:nvSpPr>
            <p:spPr>
              <a:xfrm>
                <a:off x="0" y="-38100"/>
                <a:ext cx="347511" cy="292159"/>
              </a:xfrm>
              <a:prstGeom prst="rect">
                <a:avLst/>
              </a:prstGeom>
            </p:spPr>
            <p:txBody>
              <a:bodyPr lIns="50800" tIns="50800" rIns="50800" bIns="50800" rtlCol="0" anchor="ctr"/>
              <a:lstStyle/>
              <a:p>
                <a:pPr algn="ctr">
                  <a:lnSpc>
                    <a:spcPts val="2939"/>
                  </a:lnSpc>
                </a:pPr>
                <a:endParaRPr/>
              </a:p>
            </p:txBody>
          </p:sp>
        </p:grpSp>
        <p:sp>
          <p:nvSpPr>
            <p:cNvPr id="39" name="TextBox 39"/>
            <p:cNvSpPr txBox="1"/>
            <p:nvPr/>
          </p:nvSpPr>
          <p:spPr>
            <a:xfrm>
              <a:off x="553951" y="216391"/>
              <a:ext cx="651371" cy="758140"/>
            </a:xfrm>
            <a:prstGeom prst="rect">
              <a:avLst/>
            </a:prstGeom>
          </p:spPr>
          <p:txBody>
            <a:bodyPr lIns="0" tIns="0" rIns="0" bIns="0" rtlCol="0" anchor="t">
              <a:spAutoFit/>
            </a:bodyPr>
            <a:lstStyle/>
            <a:p>
              <a:pPr algn="ctr">
                <a:lnSpc>
                  <a:spcPts val="4620"/>
                </a:lnSpc>
                <a:spcBef>
                  <a:spcPct val="0"/>
                </a:spcBef>
              </a:pPr>
              <a:r>
                <a:rPr lang="en-US" sz="3300" b="1" spc="-198">
                  <a:solidFill>
                    <a:srgbClr val="FCFCFC"/>
                  </a:solidFill>
                  <a:latin typeface="Poppins Bold"/>
                  <a:ea typeface="Poppins Bold"/>
                  <a:cs typeface="Poppins Bold"/>
                  <a:sym typeface="Poppins Bold"/>
                </a:rPr>
                <a:t>28</a:t>
              </a:r>
            </a:p>
          </p:txBody>
        </p:sp>
      </p:grpSp>
      <p:grpSp>
        <p:nvGrpSpPr>
          <p:cNvPr id="40" name="Group 40"/>
          <p:cNvGrpSpPr/>
          <p:nvPr/>
        </p:nvGrpSpPr>
        <p:grpSpPr>
          <a:xfrm>
            <a:off x="687898" y="642722"/>
            <a:ext cx="2826878" cy="771956"/>
            <a:chOff x="0" y="0"/>
            <a:chExt cx="3769170" cy="1029274"/>
          </a:xfrm>
        </p:grpSpPr>
        <p:grpSp>
          <p:nvGrpSpPr>
            <p:cNvPr id="41" name="Group 41"/>
            <p:cNvGrpSpPr/>
            <p:nvPr/>
          </p:nvGrpSpPr>
          <p:grpSpPr>
            <a:xfrm>
              <a:off x="0" y="0"/>
              <a:ext cx="3769170" cy="1029274"/>
              <a:chOff x="0" y="0"/>
              <a:chExt cx="997571" cy="272414"/>
            </a:xfrm>
          </p:grpSpPr>
          <p:sp>
            <p:nvSpPr>
              <p:cNvPr id="42" name="Freeform 42"/>
              <p:cNvSpPr/>
              <p:nvPr/>
            </p:nvSpPr>
            <p:spPr>
              <a:xfrm>
                <a:off x="0" y="0"/>
                <a:ext cx="997571" cy="272414"/>
              </a:xfrm>
              <a:custGeom>
                <a:avLst/>
                <a:gdLst/>
                <a:ahLst/>
                <a:cxnLst/>
                <a:rect l="l" t="t" r="r" b="b"/>
                <a:pathLst>
                  <a:path w="997571" h="272414">
                    <a:moveTo>
                      <a:pt x="136207" y="0"/>
                    </a:moveTo>
                    <a:lnTo>
                      <a:pt x="861364" y="0"/>
                    </a:lnTo>
                    <a:cubicBezTo>
                      <a:pt x="897488" y="0"/>
                      <a:pt x="932133" y="14350"/>
                      <a:pt x="957677" y="39894"/>
                    </a:cubicBezTo>
                    <a:cubicBezTo>
                      <a:pt x="983221" y="65438"/>
                      <a:pt x="997571" y="100083"/>
                      <a:pt x="997571" y="136207"/>
                    </a:cubicBezTo>
                    <a:lnTo>
                      <a:pt x="997571" y="136207"/>
                    </a:lnTo>
                    <a:cubicBezTo>
                      <a:pt x="997571" y="172331"/>
                      <a:pt x="983221" y="206976"/>
                      <a:pt x="957677" y="232520"/>
                    </a:cubicBezTo>
                    <a:cubicBezTo>
                      <a:pt x="932133" y="258063"/>
                      <a:pt x="897488" y="272414"/>
                      <a:pt x="86136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43" name="TextBox 43"/>
              <p:cNvSpPr txBox="1"/>
              <p:nvPr/>
            </p:nvSpPr>
            <p:spPr>
              <a:xfrm>
                <a:off x="0" y="-38100"/>
                <a:ext cx="997571" cy="310514"/>
              </a:xfrm>
              <a:prstGeom prst="rect">
                <a:avLst/>
              </a:prstGeom>
            </p:spPr>
            <p:txBody>
              <a:bodyPr lIns="50800" tIns="50800" rIns="50800" bIns="50800" rtlCol="0" anchor="ctr"/>
              <a:lstStyle/>
              <a:p>
                <a:pPr algn="ctr">
                  <a:lnSpc>
                    <a:spcPts val="3079"/>
                  </a:lnSpc>
                </a:pPr>
                <a:endParaRPr/>
              </a:p>
            </p:txBody>
          </p:sp>
        </p:grpSp>
        <p:sp>
          <p:nvSpPr>
            <p:cNvPr id="44" name="TextBox 44"/>
            <p:cNvSpPr txBox="1"/>
            <p:nvPr/>
          </p:nvSpPr>
          <p:spPr>
            <a:xfrm>
              <a:off x="448375" y="97210"/>
              <a:ext cx="2872421"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원거리 통신</a:t>
              </a:r>
            </a:p>
          </p:txBody>
        </p:sp>
      </p:grpSp>
      <p:sp>
        <p:nvSpPr>
          <p:cNvPr id="45" name="TextBox 45"/>
          <p:cNvSpPr txBox="1"/>
          <p:nvPr/>
        </p:nvSpPr>
        <p:spPr>
          <a:xfrm>
            <a:off x="1028700" y="1987480"/>
            <a:ext cx="3734830" cy="2797249"/>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응급상황</a:t>
            </a:r>
          </a:p>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도움 요청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36897" y="1854655"/>
            <a:ext cx="7304503" cy="7304503"/>
          </a:xfrm>
          <a:custGeom>
            <a:avLst/>
            <a:gdLst/>
            <a:ahLst/>
            <a:cxnLst/>
            <a:rect l="l" t="t" r="r" b="b"/>
            <a:pathLst>
              <a:path w="7304503" h="7304503">
                <a:moveTo>
                  <a:pt x="0" y="0"/>
                </a:moveTo>
                <a:lnTo>
                  <a:pt x="7304503" y="0"/>
                </a:lnTo>
                <a:lnTo>
                  <a:pt x="7304503" y="7304502"/>
                </a:lnTo>
                <a:lnTo>
                  <a:pt x="0" y="7304502"/>
                </a:lnTo>
                <a:lnTo>
                  <a:pt x="0" y="0"/>
                </a:lnTo>
                <a:close/>
              </a:path>
            </a:pathLst>
          </a:custGeom>
          <a:blipFill>
            <a:blip r:embed="rId3"/>
            <a:stretch>
              <a:fillRect l="-3203" t="-1328" r="-3826"/>
            </a:stretch>
          </a:blipFill>
        </p:spPr>
      </p:sp>
      <p:sp>
        <p:nvSpPr>
          <p:cNvPr id="3" name="TextBox 3"/>
          <p:cNvSpPr txBox="1"/>
          <p:nvPr/>
        </p:nvSpPr>
        <p:spPr>
          <a:xfrm>
            <a:off x="12226024" y="1595704"/>
            <a:ext cx="5033276" cy="2797174"/>
          </a:xfrm>
          <a:prstGeom prst="rect">
            <a:avLst/>
          </a:prstGeom>
        </p:spPr>
        <p:txBody>
          <a:bodyPr lIns="0" tIns="0" rIns="0" bIns="0" rtlCol="0" anchor="t">
            <a:spAutoFit/>
          </a:bodyPr>
          <a:lstStyle/>
          <a:p>
            <a:pPr algn="r">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Redis </a:t>
            </a:r>
            <a:r>
              <a:rPr lang="en-US" sz="8000" b="1" spc="-560">
                <a:solidFill>
                  <a:srgbClr val="D82F27"/>
                </a:solidFill>
                <a:latin typeface="Source Han Sans KR Heavy"/>
                <a:ea typeface="Source Han Sans KR Heavy"/>
                <a:cs typeface="Source Han Sans KR Heavy"/>
                <a:sym typeface="Source Han Sans KR Heavy"/>
              </a:rPr>
              <a:t>GeoSpatial</a:t>
            </a:r>
          </a:p>
        </p:txBody>
      </p:sp>
      <p:grpSp>
        <p:nvGrpSpPr>
          <p:cNvPr id="4" name="Group 4"/>
          <p:cNvGrpSpPr/>
          <p:nvPr/>
        </p:nvGrpSpPr>
        <p:grpSpPr>
          <a:xfrm>
            <a:off x="687898" y="642722"/>
            <a:ext cx="2826878" cy="771956"/>
            <a:chOff x="0" y="0"/>
            <a:chExt cx="3769170" cy="1029274"/>
          </a:xfrm>
        </p:grpSpPr>
        <p:grpSp>
          <p:nvGrpSpPr>
            <p:cNvPr id="5" name="Group 5"/>
            <p:cNvGrpSpPr/>
            <p:nvPr/>
          </p:nvGrpSpPr>
          <p:grpSpPr>
            <a:xfrm>
              <a:off x="0" y="0"/>
              <a:ext cx="3769170" cy="1029274"/>
              <a:chOff x="0" y="0"/>
              <a:chExt cx="997571" cy="272414"/>
            </a:xfrm>
          </p:grpSpPr>
          <p:sp>
            <p:nvSpPr>
              <p:cNvPr id="6" name="Freeform 6"/>
              <p:cNvSpPr/>
              <p:nvPr/>
            </p:nvSpPr>
            <p:spPr>
              <a:xfrm>
                <a:off x="0" y="0"/>
                <a:ext cx="997571" cy="272414"/>
              </a:xfrm>
              <a:custGeom>
                <a:avLst/>
                <a:gdLst/>
                <a:ahLst/>
                <a:cxnLst/>
                <a:rect l="l" t="t" r="r" b="b"/>
                <a:pathLst>
                  <a:path w="997571" h="272414">
                    <a:moveTo>
                      <a:pt x="136207" y="0"/>
                    </a:moveTo>
                    <a:lnTo>
                      <a:pt x="861364" y="0"/>
                    </a:lnTo>
                    <a:cubicBezTo>
                      <a:pt x="897488" y="0"/>
                      <a:pt x="932133" y="14350"/>
                      <a:pt x="957677" y="39894"/>
                    </a:cubicBezTo>
                    <a:cubicBezTo>
                      <a:pt x="983221" y="65438"/>
                      <a:pt x="997571" y="100083"/>
                      <a:pt x="997571" y="136207"/>
                    </a:cubicBezTo>
                    <a:lnTo>
                      <a:pt x="997571" y="136207"/>
                    </a:lnTo>
                    <a:cubicBezTo>
                      <a:pt x="997571" y="172331"/>
                      <a:pt x="983221" y="206976"/>
                      <a:pt x="957677" y="232520"/>
                    </a:cubicBezTo>
                    <a:cubicBezTo>
                      <a:pt x="932133" y="258063"/>
                      <a:pt x="897488" y="272414"/>
                      <a:pt x="86136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7" name="TextBox 7"/>
              <p:cNvSpPr txBox="1"/>
              <p:nvPr/>
            </p:nvSpPr>
            <p:spPr>
              <a:xfrm>
                <a:off x="0" y="-38100"/>
                <a:ext cx="997571" cy="310514"/>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448375" y="97210"/>
              <a:ext cx="2872421"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원거리 통신</a:t>
              </a:r>
            </a:p>
          </p:txBody>
        </p:sp>
      </p:grpSp>
      <p:grpSp>
        <p:nvGrpSpPr>
          <p:cNvPr id="9" name="Group 9"/>
          <p:cNvGrpSpPr/>
          <p:nvPr/>
        </p:nvGrpSpPr>
        <p:grpSpPr>
          <a:xfrm>
            <a:off x="0" y="9159157"/>
            <a:ext cx="1319455" cy="964629"/>
            <a:chOff x="0" y="0"/>
            <a:chExt cx="1759273" cy="1286172"/>
          </a:xfrm>
        </p:grpSpPr>
        <p:grpSp>
          <p:nvGrpSpPr>
            <p:cNvPr id="10" name="Group 10"/>
            <p:cNvGrpSpPr/>
            <p:nvPr/>
          </p:nvGrpSpPr>
          <p:grpSpPr>
            <a:xfrm>
              <a:off x="0" y="0"/>
              <a:ext cx="1759273" cy="1286172"/>
              <a:chOff x="0" y="0"/>
              <a:chExt cx="347511" cy="254059"/>
            </a:xfrm>
          </p:grpSpPr>
          <p:sp>
            <p:nvSpPr>
              <p:cNvPr id="11" name="Freeform 11"/>
              <p:cNvSpPr/>
              <p:nvPr/>
            </p:nvSpPr>
            <p:spPr>
              <a:xfrm>
                <a:off x="0" y="0"/>
                <a:ext cx="347511" cy="254059"/>
              </a:xfrm>
              <a:custGeom>
                <a:avLst/>
                <a:gdLst/>
                <a:ahLst/>
                <a:cxnLst/>
                <a:rect l="l" t="t" r="r" b="b"/>
                <a:pathLst>
                  <a:path w="347511" h="254059">
                    <a:moveTo>
                      <a:pt x="0" y="0"/>
                    </a:moveTo>
                    <a:lnTo>
                      <a:pt x="347511" y="0"/>
                    </a:lnTo>
                    <a:lnTo>
                      <a:pt x="347511" y="254059"/>
                    </a:lnTo>
                    <a:lnTo>
                      <a:pt x="0" y="254059"/>
                    </a:lnTo>
                    <a:close/>
                  </a:path>
                </a:pathLst>
              </a:custGeom>
              <a:solidFill>
                <a:srgbClr val="FF8A00"/>
              </a:solidFill>
            </p:spPr>
          </p:sp>
          <p:sp>
            <p:nvSpPr>
              <p:cNvPr id="12" name="TextBox 12"/>
              <p:cNvSpPr txBox="1"/>
              <p:nvPr/>
            </p:nvSpPr>
            <p:spPr>
              <a:xfrm>
                <a:off x="0" y="-38100"/>
                <a:ext cx="347511" cy="292159"/>
              </a:xfrm>
              <a:prstGeom prst="rect">
                <a:avLst/>
              </a:prstGeom>
            </p:spPr>
            <p:txBody>
              <a:bodyPr lIns="50800" tIns="50800" rIns="50800" bIns="50800" rtlCol="0" anchor="ctr"/>
              <a:lstStyle/>
              <a:p>
                <a:pPr algn="ctr">
                  <a:lnSpc>
                    <a:spcPts val="2939"/>
                  </a:lnSpc>
                </a:pPr>
                <a:endParaRPr/>
              </a:p>
            </p:txBody>
          </p:sp>
        </p:grpSp>
        <p:sp>
          <p:nvSpPr>
            <p:cNvPr id="13" name="TextBox 13"/>
            <p:cNvSpPr txBox="1"/>
            <p:nvPr/>
          </p:nvSpPr>
          <p:spPr>
            <a:xfrm>
              <a:off x="553951" y="216391"/>
              <a:ext cx="651371" cy="758140"/>
            </a:xfrm>
            <a:prstGeom prst="rect">
              <a:avLst/>
            </a:prstGeom>
          </p:spPr>
          <p:txBody>
            <a:bodyPr lIns="0" tIns="0" rIns="0" bIns="0" rtlCol="0" anchor="t">
              <a:spAutoFit/>
            </a:bodyPr>
            <a:lstStyle/>
            <a:p>
              <a:pPr algn="ctr">
                <a:lnSpc>
                  <a:spcPts val="4620"/>
                </a:lnSpc>
                <a:spcBef>
                  <a:spcPct val="0"/>
                </a:spcBef>
              </a:pPr>
              <a:r>
                <a:rPr lang="en-US" sz="3300" b="1" spc="-198">
                  <a:solidFill>
                    <a:srgbClr val="FCFCFC"/>
                  </a:solidFill>
                  <a:latin typeface="Poppins Bold"/>
                  <a:ea typeface="Poppins Bold"/>
                  <a:cs typeface="Poppins Bold"/>
                  <a:sym typeface="Poppins Bold"/>
                </a:rPr>
                <a:t>63</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018032" y="3028950"/>
            <a:ext cx="6251935" cy="3257550"/>
          </a:xfrm>
          <a:prstGeom prst="rect">
            <a:avLst/>
          </a:prstGeom>
        </p:spPr>
        <p:txBody>
          <a:bodyPr lIns="0" tIns="0" rIns="0" bIns="0" rtlCol="0" anchor="t">
            <a:spAutoFit/>
          </a:bodyPr>
          <a:lstStyle/>
          <a:p>
            <a:pPr algn="ctr">
              <a:lnSpc>
                <a:spcPts val="28200"/>
              </a:lnSpc>
            </a:pPr>
            <a:r>
              <a:rPr lang="en-US" sz="15000" b="1" spc="-1050">
                <a:solidFill>
                  <a:srgbClr val="E83E85"/>
                </a:solidFill>
                <a:latin typeface="Source Han Sans KR Heavy"/>
                <a:ea typeface="Source Han Sans KR Heavy"/>
                <a:cs typeface="Source Han Sans KR Heavy"/>
                <a:sym typeface="Source Han Sans KR Heavy"/>
              </a:rPr>
              <a:t>100</a:t>
            </a:r>
          </a:p>
        </p:txBody>
      </p:sp>
      <p:sp>
        <p:nvSpPr>
          <p:cNvPr id="3" name="TextBox 3"/>
          <p:cNvSpPr txBox="1"/>
          <p:nvPr/>
        </p:nvSpPr>
        <p:spPr>
          <a:xfrm>
            <a:off x="3750301" y="2834201"/>
            <a:ext cx="10787398" cy="968375"/>
          </a:xfrm>
          <a:prstGeom prst="rect">
            <a:avLst/>
          </a:prstGeom>
        </p:spPr>
        <p:txBody>
          <a:bodyPr lIns="0" tIns="0" rIns="0" bIns="0" rtlCol="0" anchor="t">
            <a:spAutoFit/>
          </a:bodyPr>
          <a:lstStyle/>
          <a:p>
            <a:pPr algn="ctr">
              <a:lnSpc>
                <a:spcPts val="7974"/>
              </a:lnSpc>
            </a:pPr>
            <a:r>
              <a:rPr lang="en-US" sz="5499" spc="-549">
                <a:solidFill>
                  <a:srgbClr val="FFFFFF"/>
                </a:solidFill>
                <a:latin typeface="Source Han Sans KR Light"/>
                <a:ea typeface="Source Han Sans KR Light"/>
                <a:cs typeface="Source Han Sans KR Light"/>
                <a:sym typeface="Source Han Sans KR Light"/>
              </a:rPr>
              <a:t>일간 평균 </a:t>
            </a:r>
            <a:r>
              <a:rPr lang="en-US" sz="5499" b="1" spc="-549">
                <a:solidFill>
                  <a:srgbClr val="FFFFFF"/>
                </a:solidFill>
                <a:latin typeface="Source Han Sans KR Bold"/>
                <a:ea typeface="Source Han Sans KR Bold"/>
                <a:cs typeface="Source Han Sans KR Bold"/>
                <a:sym typeface="Source Han Sans KR Bold"/>
              </a:rPr>
              <a:t>급성심정지 환자</a:t>
            </a:r>
            <a:r>
              <a:rPr lang="en-US" sz="5499" spc="-549">
                <a:solidFill>
                  <a:srgbClr val="FFFFFF"/>
                </a:solidFill>
                <a:latin typeface="Source Han Sans KR Light"/>
                <a:ea typeface="Source Han Sans KR Light"/>
                <a:cs typeface="Source Han Sans KR Light"/>
                <a:sym typeface="Source Han Sans KR Light"/>
              </a:rPr>
              <a:t> 수 </a:t>
            </a:r>
          </a:p>
        </p:txBody>
      </p:sp>
      <p:sp>
        <p:nvSpPr>
          <p:cNvPr id="4" name="Freeform 4"/>
          <p:cNvSpPr/>
          <p:nvPr/>
        </p:nvSpPr>
        <p:spPr>
          <a:xfrm>
            <a:off x="5626460" y="3903567"/>
            <a:ext cx="7035079" cy="2479865"/>
          </a:xfrm>
          <a:custGeom>
            <a:avLst/>
            <a:gdLst/>
            <a:ahLst/>
            <a:cxnLst/>
            <a:rect l="l" t="t" r="r" b="b"/>
            <a:pathLst>
              <a:path w="7035079" h="2479865">
                <a:moveTo>
                  <a:pt x="0" y="0"/>
                </a:moveTo>
                <a:lnTo>
                  <a:pt x="7035080" y="0"/>
                </a:lnTo>
                <a:lnTo>
                  <a:pt x="7035080" y="2479866"/>
                </a:lnTo>
                <a:lnTo>
                  <a:pt x="0" y="2479866"/>
                </a:lnTo>
                <a:lnTo>
                  <a:pt x="0" y="0"/>
                </a:lnTo>
                <a:close/>
              </a:path>
            </a:pathLst>
          </a:custGeom>
          <a:blipFill>
            <a:blip r:embed="rId3"/>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7898" y="642722"/>
            <a:ext cx="2826878" cy="771956"/>
            <a:chOff x="0" y="0"/>
            <a:chExt cx="3769170" cy="1029274"/>
          </a:xfrm>
        </p:grpSpPr>
        <p:grpSp>
          <p:nvGrpSpPr>
            <p:cNvPr id="3" name="Group 3"/>
            <p:cNvGrpSpPr/>
            <p:nvPr/>
          </p:nvGrpSpPr>
          <p:grpSpPr>
            <a:xfrm>
              <a:off x="0" y="0"/>
              <a:ext cx="3769170" cy="1029274"/>
              <a:chOff x="0" y="0"/>
              <a:chExt cx="997571" cy="272414"/>
            </a:xfrm>
          </p:grpSpPr>
          <p:sp>
            <p:nvSpPr>
              <p:cNvPr id="4" name="Freeform 4"/>
              <p:cNvSpPr/>
              <p:nvPr/>
            </p:nvSpPr>
            <p:spPr>
              <a:xfrm>
                <a:off x="0" y="0"/>
                <a:ext cx="997571" cy="272414"/>
              </a:xfrm>
              <a:custGeom>
                <a:avLst/>
                <a:gdLst/>
                <a:ahLst/>
                <a:cxnLst/>
                <a:rect l="l" t="t" r="r" b="b"/>
                <a:pathLst>
                  <a:path w="997571" h="272414">
                    <a:moveTo>
                      <a:pt x="136207" y="0"/>
                    </a:moveTo>
                    <a:lnTo>
                      <a:pt x="861364" y="0"/>
                    </a:lnTo>
                    <a:cubicBezTo>
                      <a:pt x="897488" y="0"/>
                      <a:pt x="932133" y="14350"/>
                      <a:pt x="957677" y="39894"/>
                    </a:cubicBezTo>
                    <a:cubicBezTo>
                      <a:pt x="983221" y="65438"/>
                      <a:pt x="997571" y="100083"/>
                      <a:pt x="997571" y="136207"/>
                    </a:cubicBezTo>
                    <a:lnTo>
                      <a:pt x="997571" y="136207"/>
                    </a:lnTo>
                    <a:cubicBezTo>
                      <a:pt x="997571" y="172331"/>
                      <a:pt x="983221" y="206976"/>
                      <a:pt x="957677" y="232520"/>
                    </a:cubicBezTo>
                    <a:cubicBezTo>
                      <a:pt x="932133" y="258063"/>
                      <a:pt x="897488" y="272414"/>
                      <a:pt x="86136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5" name="TextBox 5"/>
              <p:cNvSpPr txBox="1"/>
              <p:nvPr/>
            </p:nvSpPr>
            <p:spPr>
              <a:xfrm>
                <a:off x="0" y="-38100"/>
                <a:ext cx="997571" cy="310514"/>
              </a:xfrm>
              <a:prstGeom prst="rect">
                <a:avLst/>
              </a:prstGeom>
            </p:spPr>
            <p:txBody>
              <a:bodyPr lIns="50800" tIns="50800" rIns="50800" bIns="50800" rtlCol="0" anchor="ctr"/>
              <a:lstStyle/>
              <a:p>
                <a:pPr algn="ctr">
                  <a:lnSpc>
                    <a:spcPts val="3079"/>
                  </a:lnSpc>
                </a:pPr>
                <a:endParaRPr/>
              </a:p>
            </p:txBody>
          </p:sp>
        </p:grpSp>
        <p:sp>
          <p:nvSpPr>
            <p:cNvPr id="6" name="TextBox 6"/>
            <p:cNvSpPr txBox="1"/>
            <p:nvPr/>
          </p:nvSpPr>
          <p:spPr>
            <a:xfrm>
              <a:off x="448375" y="97210"/>
              <a:ext cx="2872421"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원거리 통신</a:t>
              </a:r>
            </a:p>
          </p:txBody>
        </p:sp>
      </p:grpSp>
      <p:sp>
        <p:nvSpPr>
          <p:cNvPr id="7" name="TextBox 7"/>
          <p:cNvSpPr txBox="1"/>
          <p:nvPr/>
        </p:nvSpPr>
        <p:spPr>
          <a:xfrm>
            <a:off x="12141934" y="3164153"/>
            <a:ext cx="4134743" cy="1228725"/>
          </a:xfrm>
          <a:prstGeom prst="rect">
            <a:avLst/>
          </a:prstGeom>
        </p:spPr>
        <p:txBody>
          <a:bodyPr lIns="0" tIns="0" rIns="0" bIns="0" rtlCol="0" anchor="t">
            <a:spAutoFit/>
          </a:bodyPr>
          <a:lstStyle/>
          <a:p>
            <a:pPr algn="ctr">
              <a:lnSpc>
                <a:spcPts val="9600"/>
              </a:lnSpc>
            </a:pPr>
            <a:r>
              <a:rPr lang="en-US" sz="8000" b="1" spc="-560">
                <a:solidFill>
                  <a:srgbClr val="D82F27"/>
                </a:solidFill>
                <a:latin typeface="Source Han Sans KR Heavy"/>
                <a:ea typeface="Source Han Sans KR Heavy"/>
                <a:cs typeface="Source Han Sans KR Heavy"/>
                <a:sym typeface="Source Han Sans KR Heavy"/>
              </a:rPr>
              <a:t>GeoHash</a:t>
            </a:r>
          </a:p>
        </p:txBody>
      </p:sp>
      <p:sp>
        <p:nvSpPr>
          <p:cNvPr id="8" name="AutoShape 8"/>
          <p:cNvSpPr/>
          <p:nvPr/>
        </p:nvSpPr>
        <p:spPr>
          <a:xfrm flipH="1">
            <a:off x="16458389" y="3783278"/>
            <a:ext cx="1829611" cy="0"/>
          </a:xfrm>
          <a:prstGeom prst="line">
            <a:avLst/>
          </a:prstGeom>
          <a:ln w="190500" cap="flat">
            <a:solidFill>
              <a:srgbClr val="D82F27"/>
            </a:solidFill>
            <a:prstDash val="solid"/>
            <a:headEnd type="none" w="sm" len="sm"/>
            <a:tailEnd type="arrow" w="med" len="sm"/>
          </a:ln>
        </p:spPr>
      </p:sp>
      <p:sp>
        <p:nvSpPr>
          <p:cNvPr id="9" name="TextBox 9"/>
          <p:cNvSpPr txBox="1"/>
          <p:nvPr/>
        </p:nvSpPr>
        <p:spPr>
          <a:xfrm>
            <a:off x="12226024" y="1668729"/>
            <a:ext cx="5033276" cy="1377949"/>
          </a:xfrm>
          <a:prstGeom prst="rect">
            <a:avLst/>
          </a:prstGeom>
        </p:spPr>
        <p:txBody>
          <a:bodyPr lIns="0" tIns="0" rIns="0" bIns="0" rtlCol="0" anchor="t">
            <a:spAutoFit/>
          </a:bodyPr>
          <a:lstStyle/>
          <a:p>
            <a:pPr algn="r">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위도 경도</a:t>
            </a:r>
          </a:p>
        </p:txBody>
      </p:sp>
      <p:sp>
        <p:nvSpPr>
          <p:cNvPr id="10" name="Freeform 10"/>
          <p:cNvSpPr/>
          <p:nvPr/>
        </p:nvSpPr>
        <p:spPr>
          <a:xfrm>
            <a:off x="2036897" y="1854655"/>
            <a:ext cx="7304503" cy="7304503"/>
          </a:xfrm>
          <a:custGeom>
            <a:avLst/>
            <a:gdLst/>
            <a:ahLst/>
            <a:cxnLst/>
            <a:rect l="l" t="t" r="r" b="b"/>
            <a:pathLst>
              <a:path w="7304503" h="7304503">
                <a:moveTo>
                  <a:pt x="0" y="0"/>
                </a:moveTo>
                <a:lnTo>
                  <a:pt x="7304503" y="0"/>
                </a:lnTo>
                <a:lnTo>
                  <a:pt x="7304503" y="7304502"/>
                </a:lnTo>
                <a:lnTo>
                  <a:pt x="0" y="7304502"/>
                </a:lnTo>
                <a:lnTo>
                  <a:pt x="0" y="0"/>
                </a:lnTo>
                <a:close/>
              </a:path>
            </a:pathLst>
          </a:custGeom>
          <a:blipFill>
            <a:blip r:embed="rId3"/>
            <a:stretch>
              <a:fillRect l="-3203" t="-1328" r="-3826"/>
            </a:stretch>
          </a:blipFill>
        </p:spPr>
      </p:sp>
      <p:grpSp>
        <p:nvGrpSpPr>
          <p:cNvPr id="11" name="Group 11"/>
          <p:cNvGrpSpPr/>
          <p:nvPr/>
        </p:nvGrpSpPr>
        <p:grpSpPr>
          <a:xfrm>
            <a:off x="0" y="9159157"/>
            <a:ext cx="1319455" cy="964629"/>
            <a:chOff x="0" y="0"/>
            <a:chExt cx="1759273" cy="1286172"/>
          </a:xfrm>
        </p:grpSpPr>
        <p:grpSp>
          <p:nvGrpSpPr>
            <p:cNvPr id="12" name="Group 12"/>
            <p:cNvGrpSpPr/>
            <p:nvPr/>
          </p:nvGrpSpPr>
          <p:grpSpPr>
            <a:xfrm>
              <a:off x="0" y="0"/>
              <a:ext cx="1759273" cy="1286172"/>
              <a:chOff x="0" y="0"/>
              <a:chExt cx="347511" cy="254059"/>
            </a:xfrm>
          </p:grpSpPr>
          <p:sp>
            <p:nvSpPr>
              <p:cNvPr id="13" name="Freeform 13"/>
              <p:cNvSpPr/>
              <p:nvPr/>
            </p:nvSpPr>
            <p:spPr>
              <a:xfrm>
                <a:off x="0" y="0"/>
                <a:ext cx="347511" cy="254059"/>
              </a:xfrm>
              <a:custGeom>
                <a:avLst/>
                <a:gdLst/>
                <a:ahLst/>
                <a:cxnLst/>
                <a:rect l="l" t="t" r="r" b="b"/>
                <a:pathLst>
                  <a:path w="347511" h="254059">
                    <a:moveTo>
                      <a:pt x="0" y="0"/>
                    </a:moveTo>
                    <a:lnTo>
                      <a:pt x="347511" y="0"/>
                    </a:lnTo>
                    <a:lnTo>
                      <a:pt x="347511" y="254059"/>
                    </a:lnTo>
                    <a:lnTo>
                      <a:pt x="0" y="254059"/>
                    </a:lnTo>
                    <a:close/>
                  </a:path>
                </a:pathLst>
              </a:custGeom>
              <a:solidFill>
                <a:srgbClr val="FF8A00"/>
              </a:solidFill>
            </p:spPr>
          </p:sp>
          <p:sp>
            <p:nvSpPr>
              <p:cNvPr id="14" name="TextBox 14"/>
              <p:cNvSpPr txBox="1"/>
              <p:nvPr/>
            </p:nvSpPr>
            <p:spPr>
              <a:xfrm>
                <a:off x="0" y="-38100"/>
                <a:ext cx="347511" cy="292159"/>
              </a:xfrm>
              <a:prstGeom prst="rect">
                <a:avLst/>
              </a:prstGeom>
            </p:spPr>
            <p:txBody>
              <a:bodyPr lIns="50800" tIns="50800" rIns="50800" bIns="50800" rtlCol="0" anchor="ctr"/>
              <a:lstStyle/>
              <a:p>
                <a:pPr algn="ctr">
                  <a:lnSpc>
                    <a:spcPts val="2939"/>
                  </a:lnSpc>
                </a:pPr>
                <a:endParaRPr/>
              </a:p>
            </p:txBody>
          </p:sp>
        </p:grpSp>
        <p:sp>
          <p:nvSpPr>
            <p:cNvPr id="15" name="TextBox 15"/>
            <p:cNvSpPr txBox="1"/>
            <p:nvPr/>
          </p:nvSpPr>
          <p:spPr>
            <a:xfrm>
              <a:off x="553951" y="216391"/>
              <a:ext cx="651371" cy="758140"/>
            </a:xfrm>
            <a:prstGeom prst="rect">
              <a:avLst/>
            </a:prstGeom>
          </p:spPr>
          <p:txBody>
            <a:bodyPr lIns="0" tIns="0" rIns="0" bIns="0" rtlCol="0" anchor="t">
              <a:spAutoFit/>
            </a:bodyPr>
            <a:lstStyle/>
            <a:p>
              <a:pPr algn="ctr">
                <a:lnSpc>
                  <a:spcPts val="4620"/>
                </a:lnSpc>
                <a:spcBef>
                  <a:spcPct val="0"/>
                </a:spcBef>
              </a:pPr>
              <a:r>
                <a:rPr lang="en-US" sz="3300" b="1" spc="-198">
                  <a:solidFill>
                    <a:srgbClr val="FCFCFC"/>
                  </a:solidFill>
                  <a:latin typeface="Poppins Bold"/>
                  <a:ea typeface="Poppins Bold"/>
                  <a:cs typeface="Poppins Bold"/>
                  <a:sym typeface="Poppins Bold"/>
                </a:rPr>
                <a:t>63</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46187" y="1757629"/>
            <a:ext cx="7542047" cy="7401528"/>
          </a:xfrm>
          <a:custGeom>
            <a:avLst/>
            <a:gdLst/>
            <a:ahLst/>
            <a:cxnLst/>
            <a:rect l="l" t="t" r="r" b="b"/>
            <a:pathLst>
              <a:path w="7542047" h="7401528">
                <a:moveTo>
                  <a:pt x="0" y="0"/>
                </a:moveTo>
                <a:lnTo>
                  <a:pt x="7542047" y="0"/>
                </a:lnTo>
                <a:lnTo>
                  <a:pt x="7542047" y="7401528"/>
                </a:lnTo>
                <a:lnTo>
                  <a:pt x="0" y="7401528"/>
                </a:lnTo>
                <a:lnTo>
                  <a:pt x="0" y="0"/>
                </a:lnTo>
                <a:close/>
              </a:path>
            </a:pathLst>
          </a:custGeom>
          <a:blipFill>
            <a:blip r:embed="rId3"/>
            <a:stretch>
              <a:fillRect l="-2152" r="-1506"/>
            </a:stretch>
          </a:blipFill>
        </p:spPr>
      </p:sp>
      <p:grpSp>
        <p:nvGrpSpPr>
          <p:cNvPr id="3" name="Group 3"/>
          <p:cNvGrpSpPr/>
          <p:nvPr/>
        </p:nvGrpSpPr>
        <p:grpSpPr>
          <a:xfrm>
            <a:off x="687898" y="642722"/>
            <a:ext cx="2826878" cy="771956"/>
            <a:chOff x="0" y="0"/>
            <a:chExt cx="3769170" cy="1029274"/>
          </a:xfrm>
        </p:grpSpPr>
        <p:grpSp>
          <p:nvGrpSpPr>
            <p:cNvPr id="4" name="Group 4"/>
            <p:cNvGrpSpPr/>
            <p:nvPr/>
          </p:nvGrpSpPr>
          <p:grpSpPr>
            <a:xfrm>
              <a:off x="0" y="0"/>
              <a:ext cx="3769170" cy="1029274"/>
              <a:chOff x="0" y="0"/>
              <a:chExt cx="997571" cy="272414"/>
            </a:xfrm>
          </p:grpSpPr>
          <p:sp>
            <p:nvSpPr>
              <p:cNvPr id="5" name="Freeform 5"/>
              <p:cNvSpPr/>
              <p:nvPr/>
            </p:nvSpPr>
            <p:spPr>
              <a:xfrm>
                <a:off x="0" y="0"/>
                <a:ext cx="997571" cy="272414"/>
              </a:xfrm>
              <a:custGeom>
                <a:avLst/>
                <a:gdLst/>
                <a:ahLst/>
                <a:cxnLst/>
                <a:rect l="l" t="t" r="r" b="b"/>
                <a:pathLst>
                  <a:path w="997571" h="272414">
                    <a:moveTo>
                      <a:pt x="136207" y="0"/>
                    </a:moveTo>
                    <a:lnTo>
                      <a:pt x="861364" y="0"/>
                    </a:lnTo>
                    <a:cubicBezTo>
                      <a:pt x="897488" y="0"/>
                      <a:pt x="932133" y="14350"/>
                      <a:pt x="957677" y="39894"/>
                    </a:cubicBezTo>
                    <a:cubicBezTo>
                      <a:pt x="983221" y="65438"/>
                      <a:pt x="997571" y="100083"/>
                      <a:pt x="997571" y="136207"/>
                    </a:cubicBezTo>
                    <a:lnTo>
                      <a:pt x="997571" y="136207"/>
                    </a:lnTo>
                    <a:cubicBezTo>
                      <a:pt x="997571" y="172331"/>
                      <a:pt x="983221" y="206976"/>
                      <a:pt x="957677" y="232520"/>
                    </a:cubicBezTo>
                    <a:cubicBezTo>
                      <a:pt x="932133" y="258063"/>
                      <a:pt x="897488" y="272414"/>
                      <a:pt x="86136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6" name="TextBox 6"/>
              <p:cNvSpPr txBox="1"/>
              <p:nvPr/>
            </p:nvSpPr>
            <p:spPr>
              <a:xfrm>
                <a:off x="0" y="-38100"/>
                <a:ext cx="997571" cy="310514"/>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448375" y="97210"/>
              <a:ext cx="2872421"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원거리 통신</a:t>
              </a:r>
            </a:p>
          </p:txBody>
        </p:sp>
      </p:grpSp>
      <p:grpSp>
        <p:nvGrpSpPr>
          <p:cNvPr id="8" name="Group 8"/>
          <p:cNvGrpSpPr/>
          <p:nvPr/>
        </p:nvGrpSpPr>
        <p:grpSpPr>
          <a:xfrm>
            <a:off x="0" y="9159157"/>
            <a:ext cx="1319455" cy="964666"/>
            <a:chOff x="0" y="0"/>
            <a:chExt cx="1759273" cy="1286221"/>
          </a:xfrm>
        </p:grpSpPr>
        <p:grpSp>
          <p:nvGrpSpPr>
            <p:cNvPr id="9" name="Group 9"/>
            <p:cNvGrpSpPr/>
            <p:nvPr/>
          </p:nvGrpSpPr>
          <p:grpSpPr>
            <a:xfrm>
              <a:off x="0" y="0"/>
              <a:ext cx="1759273" cy="1286221"/>
              <a:chOff x="0" y="0"/>
              <a:chExt cx="347511" cy="254068"/>
            </a:xfrm>
          </p:grpSpPr>
          <p:sp>
            <p:nvSpPr>
              <p:cNvPr id="10" name="Freeform 10"/>
              <p:cNvSpPr/>
              <p:nvPr/>
            </p:nvSpPr>
            <p:spPr>
              <a:xfrm>
                <a:off x="0" y="0"/>
                <a:ext cx="347511" cy="254068"/>
              </a:xfrm>
              <a:custGeom>
                <a:avLst/>
                <a:gdLst/>
                <a:ahLst/>
                <a:cxnLst/>
                <a:rect l="l" t="t" r="r" b="b"/>
                <a:pathLst>
                  <a:path w="347511" h="254068">
                    <a:moveTo>
                      <a:pt x="0" y="0"/>
                    </a:moveTo>
                    <a:lnTo>
                      <a:pt x="347511" y="0"/>
                    </a:lnTo>
                    <a:lnTo>
                      <a:pt x="347511" y="254068"/>
                    </a:lnTo>
                    <a:lnTo>
                      <a:pt x="0" y="254068"/>
                    </a:lnTo>
                    <a:close/>
                  </a:path>
                </a:pathLst>
              </a:custGeom>
              <a:solidFill>
                <a:srgbClr val="F2E3FF"/>
              </a:solidFill>
            </p:spPr>
          </p:sp>
          <p:sp>
            <p:nvSpPr>
              <p:cNvPr id="11" name="TextBox 11"/>
              <p:cNvSpPr txBox="1"/>
              <p:nvPr/>
            </p:nvSpPr>
            <p:spPr>
              <a:xfrm>
                <a:off x="0" y="-38100"/>
                <a:ext cx="347511" cy="292168"/>
              </a:xfrm>
              <a:prstGeom prst="rect">
                <a:avLst/>
              </a:prstGeom>
            </p:spPr>
            <p:txBody>
              <a:bodyPr lIns="50800" tIns="50800" rIns="50800" bIns="50800" rtlCol="0" anchor="ctr"/>
              <a:lstStyle/>
              <a:p>
                <a:pPr algn="ctr">
                  <a:lnSpc>
                    <a:spcPts val="2939"/>
                  </a:lnSpc>
                </a:pPr>
                <a:endParaRPr/>
              </a:p>
            </p:txBody>
          </p:sp>
        </p:grpSp>
        <p:sp>
          <p:nvSpPr>
            <p:cNvPr id="12" name="TextBox 12"/>
            <p:cNvSpPr txBox="1"/>
            <p:nvPr/>
          </p:nvSpPr>
          <p:spPr>
            <a:xfrm>
              <a:off x="553951" y="216391"/>
              <a:ext cx="651371" cy="758189"/>
            </a:xfrm>
            <a:prstGeom prst="rect">
              <a:avLst/>
            </a:prstGeom>
          </p:spPr>
          <p:txBody>
            <a:bodyPr lIns="0" tIns="0" rIns="0" bIns="0" rtlCol="0" anchor="t">
              <a:spAutoFit/>
            </a:bodyPr>
            <a:lstStyle/>
            <a:p>
              <a:pPr algn="ctr">
                <a:lnSpc>
                  <a:spcPts val="4620"/>
                </a:lnSpc>
                <a:spcBef>
                  <a:spcPct val="0"/>
                </a:spcBef>
              </a:pPr>
              <a:r>
                <a:rPr lang="en-US" sz="3300" b="1" spc="-198">
                  <a:solidFill>
                    <a:srgbClr val="000000"/>
                  </a:solidFill>
                  <a:latin typeface="Poppins Bold"/>
                  <a:ea typeface="Poppins Bold"/>
                  <a:cs typeface="Poppins Bold"/>
                  <a:sym typeface="Poppins Bold"/>
                </a:rPr>
                <a:t>63</a:t>
              </a:r>
            </a:p>
          </p:txBody>
        </p:sp>
      </p:grpSp>
      <p:sp>
        <p:nvSpPr>
          <p:cNvPr id="13" name="TextBox 13"/>
          <p:cNvSpPr txBox="1"/>
          <p:nvPr/>
        </p:nvSpPr>
        <p:spPr>
          <a:xfrm>
            <a:off x="12226024" y="3164153"/>
            <a:ext cx="4134743" cy="1228725"/>
          </a:xfrm>
          <a:prstGeom prst="rect">
            <a:avLst/>
          </a:prstGeom>
        </p:spPr>
        <p:txBody>
          <a:bodyPr lIns="0" tIns="0" rIns="0" bIns="0" rtlCol="0" anchor="t">
            <a:spAutoFit/>
          </a:bodyPr>
          <a:lstStyle/>
          <a:p>
            <a:pPr algn="ctr">
              <a:lnSpc>
                <a:spcPts val="9600"/>
              </a:lnSpc>
            </a:pPr>
            <a:r>
              <a:rPr lang="en-US" sz="8000" b="1" spc="-560">
                <a:solidFill>
                  <a:srgbClr val="D82F27"/>
                </a:solidFill>
                <a:latin typeface="Source Han Sans KR Heavy"/>
                <a:ea typeface="Source Han Sans KR Heavy"/>
                <a:cs typeface="Source Han Sans KR Heavy"/>
                <a:sym typeface="Source Han Sans KR Heavy"/>
              </a:rPr>
              <a:t>GeoHash</a:t>
            </a:r>
          </a:p>
        </p:txBody>
      </p:sp>
      <p:sp>
        <p:nvSpPr>
          <p:cNvPr id="14" name="AutoShape 14"/>
          <p:cNvSpPr/>
          <p:nvPr/>
        </p:nvSpPr>
        <p:spPr>
          <a:xfrm flipH="1">
            <a:off x="16360767" y="3783278"/>
            <a:ext cx="1927233" cy="0"/>
          </a:xfrm>
          <a:prstGeom prst="line">
            <a:avLst/>
          </a:prstGeom>
          <a:ln w="190500" cap="flat">
            <a:solidFill>
              <a:srgbClr val="D82F27"/>
            </a:solidFill>
            <a:prstDash val="solid"/>
            <a:headEnd type="none" w="sm" len="sm"/>
            <a:tailEnd type="arrow" w="med" len="sm"/>
          </a:ln>
        </p:spPr>
      </p:sp>
      <p:sp>
        <p:nvSpPr>
          <p:cNvPr id="15" name="TextBox 15"/>
          <p:cNvSpPr txBox="1"/>
          <p:nvPr/>
        </p:nvSpPr>
        <p:spPr>
          <a:xfrm>
            <a:off x="12226024" y="1668729"/>
            <a:ext cx="5033276" cy="1377949"/>
          </a:xfrm>
          <a:prstGeom prst="rect">
            <a:avLst/>
          </a:prstGeom>
        </p:spPr>
        <p:txBody>
          <a:bodyPr lIns="0" tIns="0" rIns="0" bIns="0" rtlCol="0" anchor="t">
            <a:spAutoFit/>
          </a:bodyPr>
          <a:lstStyle/>
          <a:p>
            <a:pPr algn="r">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위도 경도</a:t>
            </a:r>
          </a:p>
        </p:txBody>
      </p:sp>
      <p:grpSp>
        <p:nvGrpSpPr>
          <p:cNvPr id="16" name="Group 16"/>
          <p:cNvGrpSpPr/>
          <p:nvPr/>
        </p:nvGrpSpPr>
        <p:grpSpPr>
          <a:xfrm>
            <a:off x="0" y="0"/>
            <a:ext cx="18369860" cy="10984980"/>
            <a:chOff x="0" y="0"/>
            <a:chExt cx="4838152" cy="2893164"/>
          </a:xfrm>
        </p:grpSpPr>
        <p:sp>
          <p:nvSpPr>
            <p:cNvPr id="17" name="Freeform 17"/>
            <p:cNvSpPr/>
            <p:nvPr/>
          </p:nvSpPr>
          <p:spPr>
            <a:xfrm>
              <a:off x="0" y="0"/>
              <a:ext cx="4838152" cy="2893164"/>
            </a:xfrm>
            <a:custGeom>
              <a:avLst/>
              <a:gdLst/>
              <a:ahLst/>
              <a:cxnLst/>
              <a:rect l="l" t="t" r="r" b="b"/>
              <a:pathLst>
                <a:path w="4838152" h="2893164">
                  <a:moveTo>
                    <a:pt x="0" y="0"/>
                  </a:moveTo>
                  <a:lnTo>
                    <a:pt x="4838152" y="0"/>
                  </a:lnTo>
                  <a:lnTo>
                    <a:pt x="4838152" y="2893164"/>
                  </a:lnTo>
                  <a:lnTo>
                    <a:pt x="0" y="2893164"/>
                  </a:lnTo>
                  <a:close/>
                </a:path>
              </a:pathLst>
            </a:custGeom>
            <a:solidFill>
              <a:srgbClr val="000000">
                <a:alpha val="80000"/>
              </a:srgbClr>
            </a:solidFill>
          </p:spPr>
        </p:sp>
        <p:sp>
          <p:nvSpPr>
            <p:cNvPr id="18" name="TextBox 18"/>
            <p:cNvSpPr txBox="1"/>
            <p:nvPr/>
          </p:nvSpPr>
          <p:spPr>
            <a:xfrm>
              <a:off x="0" y="-47625"/>
              <a:ext cx="4838152" cy="2940789"/>
            </a:xfrm>
            <a:prstGeom prst="rect">
              <a:avLst/>
            </a:prstGeom>
          </p:spPr>
          <p:txBody>
            <a:bodyPr lIns="50800" tIns="50800" rIns="50800" bIns="50800" rtlCol="0" anchor="ctr"/>
            <a:lstStyle/>
            <a:p>
              <a:pPr algn="ctr">
                <a:lnSpc>
                  <a:spcPts val="3376"/>
                </a:lnSpc>
              </a:pPr>
              <a:r>
                <a:rPr lang="en-US" sz="2411">
                  <a:solidFill>
                    <a:srgbClr val="000000">
                      <a:alpha val="80000"/>
                    </a:srgbClr>
                  </a:solidFill>
                  <a:latin typeface="Source Han Sans KR"/>
                  <a:ea typeface="Source Han Sans KR"/>
                  <a:cs typeface="Source Han Sans KR"/>
                  <a:sym typeface="Source Han Sans KR"/>
                </a:rPr>
                <a:t>63</a:t>
              </a:r>
            </a:p>
            <a:p>
              <a:pPr algn="ctr">
                <a:lnSpc>
                  <a:spcPts val="3376"/>
                </a:lnSpc>
              </a:pPr>
              <a:endParaRPr lang="en-US" sz="2411">
                <a:solidFill>
                  <a:srgbClr val="000000">
                    <a:alpha val="80000"/>
                  </a:srgbClr>
                </a:solidFill>
                <a:latin typeface="Source Han Sans KR"/>
                <a:ea typeface="Source Han Sans KR"/>
                <a:cs typeface="Source Han Sans KR"/>
                <a:sym typeface="Source Han Sans KR"/>
              </a:endParaRPr>
            </a:p>
          </p:txBody>
        </p:sp>
      </p:grpSp>
      <p:sp>
        <p:nvSpPr>
          <p:cNvPr id="19" name="Freeform 19"/>
          <p:cNvSpPr/>
          <p:nvPr/>
        </p:nvSpPr>
        <p:spPr>
          <a:xfrm>
            <a:off x="1609928" y="606003"/>
            <a:ext cx="7885813" cy="8989789"/>
          </a:xfrm>
          <a:custGeom>
            <a:avLst/>
            <a:gdLst/>
            <a:ahLst/>
            <a:cxnLst/>
            <a:rect l="l" t="t" r="r" b="b"/>
            <a:pathLst>
              <a:path w="7885813" h="8989789">
                <a:moveTo>
                  <a:pt x="0" y="0"/>
                </a:moveTo>
                <a:lnTo>
                  <a:pt x="7885814" y="0"/>
                </a:lnTo>
                <a:lnTo>
                  <a:pt x="7885814" y="8989789"/>
                </a:lnTo>
                <a:lnTo>
                  <a:pt x="0" y="8989789"/>
                </a:lnTo>
                <a:lnTo>
                  <a:pt x="0" y="0"/>
                </a:lnTo>
                <a:close/>
              </a:path>
            </a:pathLst>
          </a:custGeom>
          <a:blipFill>
            <a:blip r:embed="rId4"/>
            <a:stretch>
              <a:fillRect r="-2996" b="-947"/>
            </a:stretch>
          </a:blipFill>
        </p:spPr>
      </p:sp>
      <p:sp>
        <p:nvSpPr>
          <p:cNvPr id="20" name="TextBox 20"/>
          <p:cNvSpPr txBox="1"/>
          <p:nvPr/>
        </p:nvSpPr>
        <p:spPr>
          <a:xfrm>
            <a:off x="10372546" y="2661219"/>
            <a:ext cx="6500237" cy="2797174"/>
          </a:xfrm>
          <a:prstGeom prst="rect">
            <a:avLst/>
          </a:prstGeom>
        </p:spPr>
        <p:txBody>
          <a:bodyPr lIns="0" tIns="0" rIns="0" bIns="0" rtlCol="0" anchor="t">
            <a:spAutoFit/>
          </a:bodyPr>
          <a:lstStyle/>
          <a:p>
            <a:pPr algn="ctr">
              <a:lnSpc>
                <a:spcPts val="11200"/>
              </a:lnSpc>
            </a:pPr>
            <a:r>
              <a:rPr lang="en-US" sz="8000" spc="-720">
                <a:solidFill>
                  <a:srgbClr val="FFFFFF"/>
                </a:solidFill>
                <a:latin typeface="Source Han Sans KR"/>
                <a:ea typeface="Source Han Sans KR"/>
                <a:cs typeface="Source Han Sans KR"/>
                <a:sym typeface="Source Han Sans KR"/>
              </a:rPr>
              <a:t>간단한 </a:t>
            </a:r>
            <a:r>
              <a:rPr lang="en-US" sz="8000" b="1" spc="-720">
                <a:solidFill>
                  <a:srgbClr val="FFCE3C"/>
                </a:solidFill>
                <a:latin typeface="Source Han Sans KR Bold"/>
                <a:ea typeface="Source Han Sans KR Bold"/>
                <a:cs typeface="Source Han Sans KR Bold"/>
                <a:sym typeface="Source Han Sans KR Bold"/>
              </a:rPr>
              <a:t>문자열</a:t>
            </a:r>
            <a:r>
              <a:rPr lang="en-US" sz="8000" spc="-720">
                <a:solidFill>
                  <a:srgbClr val="FFFFFF"/>
                </a:solidFill>
                <a:latin typeface="Source Han Sans KR"/>
                <a:ea typeface="Source Han Sans KR"/>
                <a:cs typeface="Source Han Sans KR"/>
                <a:sym typeface="Source Han Sans KR"/>
              </a:rPr>
              <a:t>로</a:t>
            </a:r>
          </a:p>
          <a:p>
            <a:pPr algn="ctr">
              <a:lnSpc>
                <a:spcPts val="11200"/>
              </a:lnSpc>
              <a:spcBef>
                <a:spcPct val="0"/>
              </a:spcBef>
            </a:pPr>
            <a:r>
              <a:rPr lang="en-US" sz="8000" b="1" spc="-720">
                <a:solidFill>
                  <a:srgbClr val="FFCE3C"/>
                </a:solidFill>
                <a:latin typeface="Source Han Sans KR Bold"/>
                <a:ea typeface="Source Han Sans KR Bold"/>
                <a:cs typeface="Source Han Sans KR Bold"/>
                <a:sym typeface="Source Han Sans KR Bold"/>
              </a:rPr>
              <a:t>위치</a:t>
            </a:r>
            <a:r>
              <a:rPr lang="en-US" sz="8000" b="1" spc="-720">
                <a:solidFill>
                  <a:srgbClr val="FFFFFF"/>
                </a:solidFill>
                <a:latin typeface="Source Han Sans KR Bold"/>
                <a:ea typeface="Source Han Sans KR Bold"/>
                <a:cs typeface="Source Han Sans KR Bold"/>
                <a:sym typeface="Source Han Sans KR Bold"/>
              </a:rPr>
              <a:t> </a:t>
            </a:r>
            <a:r>
              <a:rPr lang="en-US" sz="8000" spc="-720">
                <a:solidFill>
                  <a:srgbClr val="FFFFFF"/>
                </a:solidFill>
                <a:latin typeface="Source Han Sans KR"/>
                <a:ea typeface="Source Han Sans KR"/>
                <a:cs typeface="Source Han Sans KR"/>
                <a:sym typeface="Source Han Sans KR"/>
              </a:rPr>
              <a:t>표현</a:t>
            </a:r>
          </a:p>
        </p:txBody>
      </p:sp>
      <p:sp>
        <p:nvSpPr>
          <p:cNvPr id="21" name="Freeform 21"/>
          <p:cNvSpPr/>
          <p:nvPr/>
        </p:nvSpPr>
        <p:spPr>
          <a:xfrm>
            <a:off x="4316056" y="5218571"/>
            <a:ext cx="861575" cy="1255483"/>
          </a:xfrm>
          <a:custGeom>
            <a:avLst/>
            <a:gdLst/>
            <a:ahLst/>
            <a:cxnLst/>
            <a:rect l="l" t="t" r="r" b="b"/>
            <a:pathLst>
              <a:path w="861575" h="1255483">
                <a:moveTo>
                  <a:pt x="0" y="0"/>
                </a:moveTo>
                <a:lnTo>
                  <a:pt x="861576" y="0"/>
                </a:lnTo>
                <a:lnTo>
                  <a:pt x="861576" y="1255483"/>
                </a:lnTo>
                <a:lnTo>
                  <a:pt x="0" y="125548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2" name="TextBox 22"/>
          <p:cNvSpPr txBox="1"/>
          <p:nvPr/>
        </p:nvSpPr>
        <p:spPr>
          <a:xfrm>
            <a:off x="2808655" y="3623872"/>
            <a:ext cx="3876377" cy="1492475"/>
          </a:xfrm>
          <a:prstGeom prst="rect">
            <a:avLst/>
          </a:prstGeom>
        </p:spPr>
        <p:txBody>
          <a:bodyPr lIns="0" tIns="0" rIns="0" bIns="0" rtlCol="0" anchor="t">
            <a:spAutoFit/>
          </a:bodyPr>
          <a:lstStyle/>
          <a:p>
            <a:pPr algn="ctr">
              <a:lnSpc>
                <a:spcPts val="5851"/>
              </a:lnSpc>
            </a:pPr>
            <a:r>
              <a:rPr lang="en-US" sz="5044" b="1" spc="-302">
                <a:solidFill>
                  <a:srgbClr val="3979FA"/>
                </a:solidFill>
                <a:latin typeface="Source Han Sans KR Heavy"/>
                <a:ea typeface="Source Han Sans KR Heavy"/>
                <a:cs typeface="Source Han Sans KR Heavy"/>
                <a:sym typeface="Source Han Sans KR Heavy"/>
              </a:rPr>
              <a:t>삼성화재</a:t>
            </a:r>
          </a:p>
          <a:p>
            <a:pPr algn="ctr">
              <a:lnSpc>
                <a:spcPts val="5851"/>
              </a:lnSpc>
            </a:pPr>
            <a:r>
              <a:rPr lang="en-US" sz="5044" b="1" spc="-302">
                <a:solidFill>
                  <a:srgbClr val="3979FA"/>
                </a:solidFill>
                <a:latin typeface="Source Han Sans KR Heavy"/>
                <a:ea typeface="Source Han Sans KR Heavy"/>
                <a:cs typeface="Source Han Sans KR Heavy"/>
                <a:sym typeface="Source Han Sans KR Heavy"/>
              </a:rPr>
              <a:t>유성연수원</a:t>
            </a:r>
          </a:p>
        </p:txBody>
      </p:sp>
      <p:grpSp>
        <p:nvGrpSpPr>
          <p:cNvPr id="23" name="Group 23"/>
          <p:cNvGrpSpPr/>
          <p:nvPr/>
        </p:nvGrpSpPr>
        <p:grpSpPr>
          <a:xfrm>
            <a:off x="0" y="9159157"/>
            <a:ext cx="1319455" cy="964629"/>
            <a:chOff x="0" y="0"/>
            <a:chExt cx="1759273" cy="1286172"/>
          </a:xfrm>
        </p:grpSpPr>
        <p:grpSp>
          <p:nvGrpSpPr>
            <p:cNvPr id="24" name="Group 24"/>
            <p:cNvGrpSpPr/>
            <p:nvPr/>
          </p:nvGrpSpPr>
          <p:grpSpPr>
            <a:xfrm>
              <a:off x="0" y="0"/>
              <a:ext cx="1759273" cy="1286172"/>
              <a:chOff x="0" y="0"/>
              <a:chExt cx="347511" cy="254059"/>
            </a:xfrm>
          </p:grpSpPr>
          <p:sp>
            <p:nvSpPr>
              <p:cNvPr id="25" name="Freeform 25"/>
              <p:cNvSpPr/>
              <p:nvPr/>
            </p:nvSpPr>
            <p:spPr>
              <a:xfrm>
                <a:off x="0" y="0"/>
                <a:ext cx="347511" cy="254059"/>
              </a:xfrm>
              <a:custGeom>
                <a:avLst/>
                <a:gdLst/>
                <a:ahLst/>
                <a:cxnLst/>
                <a:rect l="l" t="t" r="r" b="b"/>
                <a:pathLst>
                  <a:path w="347511" h="254059">
                    <a:moveTo>
                      <a:pt x="0" y="0"/>
                    </a:moveTo>
                    <a:lnTo>
                      <a:pt x="347511" y="0"/>
                    </a:lnTo>
                    <a:lnTo>
                      <a:pt x="347511" y="254059"/>
                    </a:lnTo>
                    <a:lnTo>
                      <a:pt x="0" y="254059"/>
                    </a:lnTo>
                    <a:close/>
                  </a:path>
                </a:pathLst>
              </a:custGeom>
              <a:solidFill>
                <a:srgbClr val="FF8A00"/>
              </a:solidFill>
            </p:spPr>
          </p:sp>
          <p:sp>
            <p:nvSpPr>
              <p:cNvPr id="26" name="TextBox 26"/>
              <p:cNvSpPr txBox="1"/>
              <p:nvPr/>
            </p:nvSpPr>
            <p:spPr>
              <a:xfrm>
                <a:off x="0" y="-38100"/>
                <a:ext cx="347511" cy="292159"/>
              </a:xfrm>
              <a:prstGeom prst="rect">
                <a:avLst/>
              </a:prstGeom>
            </p:spPr>
            <p:txBody>
              <a:bodyPr lIns="50800" tIns="50800" rIns="50800" bIns="50800" rtlCol="0" anchor="ctr"/>
              <a:lstStyle/>
              <a:p>
                <a:pPr algn="ctr">
                  <a:lnSpc>
                    <a:spcPts val="2939"/>
                  </a:lnSpc>
                </a:pPr>
                <a:endParaRPr/>
              </a:p>
            </p:txBody>
          </p:sp>
        </p:grpSp>
        <p:sp>
          <p:nvSpPr>
            <p:cNvPr id="27" name="TextBox 27"/>
            <p:cNvSpPr txBox="1"/>
            <p:nvPr/>
          </p:nvSpPr>
          <p:spPr>
            <a:xfrm>
              <a:off x="553951" y="216391"/>
              <a:ext cx="651371" cy="758140"/>
            </a:xfrm>
            <a:prstGeom prst="rect">
              <a:avLst/>
            </a:prstGeom>
          </p:spPr>
          <p:txBody>
            <a:bodyPr lIns="0" tIns="0" rIns="0" bIns="0" rtlCol="0" anchor="t">
              <a:spAutoFit/>
            </a:bodyPr>
            <a:lstStyle/>
            <a:p>
              <a:pPr algn="ctr">
                <a:lnSpc>
                  <a:spcPts val="4620"/>
                </a:lnSpc>
                <a:spcBef>
                  <a:spcPct val="0"/>
                </a:spcBef>
              </a:pPr>
              <a:r>
                <a:rPr lang="en-US" sz="3300" b="1" spc="-198">
                  <a:solidFill>
                    <a:srgbClr val="FCFCFC"/>
                  </a:solidFill>
                  <a:latin typeface="Poppins Bold"/>
                  <a:ea typeface="Poppins Bold"/>
                  <a:cs typeface="Poppins Bold"/>
                  <a:sym typeface="Poppins Bold"/>
                </a:rPr>
                <a:t>63</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7898" y="642722"/>
            <a:ext cx="2826878" cy="771956"/>
            <a:chOff x="0" y="0"/>
            <a:chExt cx="3769170" cy="1029274"/>
          </a:xfrm>
        </p:grpSpPr>
        <p:grpSp>
          <p:nvGrpSpPr>
            <p:cNvPr id="3" name="Group 3"/>
            <p:cNvGrpSpPr/>
            <p:nvPr/>
          </p:nvGrpSpPr>
          <p:grpSpPr>
            <a:xfrm>
              <a:off x="0" y="0"/>
              <a:ext cx="3769170" cy="1029274"/>
              <a:chOff x="0" y="0"/>
              <a:chExt cx="997571" cy="272414"/>
            </a:xfrm>
          </p:grpSpPr>
          <p:sp>
            <p:nvSpPr>
              <p:cNvPr id="4" name="Freeform 4"/>
              <p:cNvSpPr/>
              <p:nvPr/>
            </p:nvSpPr>
            <p:spPr>
              <a:xfrm>
                <a:off x="0" y="0"/>
                <a:ext cx="997571" cy="272414"/>
              </a:xfrm>
              <a:custGeom>
                <a:avLst/>
                <a:gdLst/>
                <a:ahLst/>
                <a:cxnLst/>
                <a:rect l="l" t="t" r="r" b="b"/>
                <a:pathLst>
                  <a:path w="997571" h="272414">
                    <a:moveTo>
                      <a:pt x="136207" y="0"/>
                    </a:moveTo>
                    <a:lnTo>
                      <a:pt x="861364" y="0"/>
                    </a:lnTo>
                    <a:cubicBezTo>
                      <a:pt x="897488" y="0"/>
                      <a:pt x="932133" y="14350"/>
                      <a:pt x="957677" y="39894"/>
                    </a:cubicBezTo>
                    <a:cubicBezTo>
                      <a:pt x="983221" y="65438"/>
                      <a:pt x="997571" y="100083"/>
                      <a:pt x="997571" y="136207"/>
                    </a:cubicBezTo>
                    <a:lnTo>
                      <a:pt x="997571" y="136207"/>
                    </a:lnTo>
                    <a:cubicBezTo>
                      <a:pt x="997571" y="172331"/>
                      <a:pt x="983221" y="206976"/>
                      <a:pt x="957677" y="232520"/>
                    </a:cubicBezTo>
                    <a:cubicBezTo>
                      <a:pt x="932133" y="258063"/>
                      <a:pt x="897488" y="272414"/>
                      <a:pt x="86136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5" name="TextBox 5"/>
              <p:cNvSpPr txBox="1"/>
              <p:nvPr/>
            </p:nvSpPr>
            <p:spPr>
              <a:xfrm>
                <a:off x="0" y="-38100"/>
                <a:ext cx="997571" cy="310514"/>
              </a:xfrm>
              <a:prstGeom prst="rect">
                <a:avLst/>
              </a:prstGeom>
            </p:spPr>
            <p:txBody>
              <a:bodyPr lIns="50800" tIns="50800" rIns="50800" bIns="50800" rtlCol="0" anchor="ctr"/>
              <a:lstStyle/>
              <a:p>
                <a:pPr algn="ctr">
                  <a:lnSpc>
                    <a:spcPts val="3079"/>
                  </a:lnSpc>
                </a:pPr>
                <a:endParaRPr/>
              </a:p>
            </p:txBody>
          </p:sp>
        </p:grpSp>
        <p:sp>
          <p:nvSpPr>
            <p:cNvPr id="6" name="TextBox 6"/>
            <p:cNvSpPr txBox="1"/>
            <p:nvPr/>
          </p:nvSpPr>
          <p:spPr>
            <a:xfrm>
              <a:off x="448375" y="97210"/>
              <a:ext cx="2872421"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원거리 통신</a:t>
              </a:r>
            </a:p>
          </p:txBody>
        </p:sp>
      </p:grpSp>
      <p:sp>
        <p:nvSpPr>
          <p:cNvPr id="7" name="Freeform 7"/>
          <p:cNvSpPr/>
          <p:nvPr/>
        </p:nvSpPr>
        <p:spPr>
          <a:xfrm>
            <a:off x="1028700" y="7293036"/>
            <a:ext cx="4763286" cy="1780278"/>
          </a:xfrm>
          <a:custGeom>
            <a:avLst/>
            <a:gdLst/>
            <a:ahLst/>
            <a:cxnLst/>
            <a:rect l="l" t="t" r="r" b="b"/>
            <a:pathLst>
              <a:path w="4763286" h="1780278">
                <a:moveTo>
                  <a:pt x="0" y="0"/>
                </a:moveTo>
                <a:lnTo>
                  <a:pt x="4763286" y="0"/>
                </a:lnTo>
                <a:lnTo>
                  <a:pt x="4763286" y="1780278"/>
                </a:lnTo>
                <a:lnTo>
                  <a:pt x="0" y="1780278"/>
                </a:lnTo>
                <a:lnTo>
                  <a:pt x="0" y="0"/>
                </a:lnTo>
                <a:close/>
              </a:path>
            </a:pathLst>
          </a:custGeom>
          <a:blipFill>
            <a:blip r:embed="rId3"/>
            <a:stretch>
              <a:fillRect/>
            </a:stretch>
          </a:blipFill>
        </p:spPr>
      </p:sp>
      <p:sp>
        <p:nvSpPr>
          <p:cNvPr id="8" name="Freeform 8"/>
          <p:cNvSpPr/>
          <p:nvPr/>
        </p:nvSpPr>
        <p:spPr>
          <a:xfrm>
            <a:off x="12697834" y="5558374"/>
            <a:ext cx="4561466" cy="1710550"/>
          </a:xfrm>
          <a:custGeom>
            <a:avLst/>
            <a:gdLst/>
            <a:ahLst/>
            <a:cxnLst/>
            <a:rect l="l" t="t" r="r" b="b"/>
            <a:pathLst>
              <a:path w="4561466" h="1710550">
                <a:moveTo>
                  <a:pt x="0" y="0"/>
                </a:moveTo>
                <a:lnTo>
                  <a:pt x="4561466" y="0"/>
                </a:lnTo>
                <a:lnTo>
                  <a:pt x="4561466" y="1710550"/>
                </a:lnTo>
                <a:lnTo>
                  <a:pt x="0" y="1710550"/>
                </a:lnTo>
                <a:lnTo>
                  <a:pt x="0" y="0"/>
                </a:lnTo>
                <a:close/>
              </a:path>
            </a:pathLst>
          </a:custGeom>
          <a:blipFill>
            <a:blip r:embed="rId4"/>
            <a:stretch>
              <a:fillRect/>
            </a:stretch>
          </a:blipFill>
        </p:spPr>
      </p:sp>
      <p:sp>
        <p:nvSpPr>
          <p:cNvPr id="9" name="Freeform 9"/>
          <p:cNvSpPr/>
          <p:nvPr/>
        </p:nvSpPr>
        <p:spPr>
          <a:xfrm>
            <a:off x="6812250" y="6413649"/>
            <a:ext cx="4663500" cy="1754642"/>
          </a:xfrm>
          <a:custGeom>
            <a:avLst/>
            <a:gdLst/>
            <a:ahLst/>
            <a:cxnLst/>
            <a:rect l="l" t="t" r="r" b="b"/>
            <a:pathLst>
              <a:path w="4663500" h="1754642">
                <a:moveTo>
                  <a:pt x="0" y="0"/>
                </a:moveTo>
                <a:lnTo>
                  <a:pt x="4663500" y="0"/>
                </a:lnTo>
                <a:lnTo>
                  <a:pt x="4663500" y="1754642"/>
                </a:lnTo>
                <a:lnTo>
                  <a:pt x="0" y="1754642"/>
                </a:lnTo>
                <a:lnTo>
                  <a:pt x="0" y="0"/>
                </a:lnTo>
                <a:close/>
              </a:path>
            </a:pathLst>
          </a:custGeom>
          <a:blipFill>
            <a:blip r:embed="rId5"/>
            <a:stretch>
              <a:fillRect/>
            </a:stretch>
          </a:blipFill>
        </p:spPr>
      </p:sp>
      <p:sp>
        <p:nvSpPr>
          <p:cNvPr id="10" name="TextBox 10"/>
          <p:cNvSpPr txBox="1"/>
          <p:nvPr/>
        </p:nvSpPr>
        <p:spPr>
          <a:xfrm>
            <a:off x="1310160" y="6194574"/>
            <a:ext cx="1965662" cy="809625"/>
          </a:xfrm>
          <a:prstGeom prst="rect">
            <a:avLst/>
          </a:prstGeom>
        </p:spPr>
        <p:txBody>
          <a:bodyPr lIns="0" tIns="0" rIns="0" bIns="0" rtlCol="0" anchor="t">
            <a:spAutoFit/>
          </a:bodyPr>
          <a:lstStyle/>
          <a:p>
            <a:pPr algn="l">
              <a:lnSpc>
                <a:spcPts val="6750"/>
              </a:lnSpc>
            </a:pPr>
            <a:r>
              <a:rPr lang="en-US" sz="4500" spc="-405">
                <a:solidFill>
                  <a:srgbClr val="000000"/>
                </a:solidFill>
                <a:latin typeface="Source Han Sans KR Light"/>
                <a:ea typeface="Source Han Sans KR Light"/>
                <a:cs typeface="Source Han Sans KR Light"/>
                <a:sym typeface="Source Han Sans KR Light"/>
              </a:rPr>
              <a:t>빠르고,</a:t>
            </a:r>
          </a:p>
        </p:txBody>
      </p:sp>
      <p:sp>
        <p:nvSpPr>
          <p:cNvPr id="11" name="TextBox 11"/>
          <p:cNvSpPr txBox="1"/>
          <p:nvPr/>
        </p:nvSpPr>
        <p:spPr>
          <a:xfrm>
            <a:off x="6812250" y="5364480"/>
            <a:ext cx="2518400" cy="809625"/>
          </a:xfrm>
          <a:prstGeom prst="rect">
            <a:avLst/>
          </a:prstGeom>
        </p:spPr>
        <p:txBody>
          <a:bodyPr lIns="0" tIns="0" rIns="0" bIns="0" rtlCol="0" anchor="t">
            <a:spAutoFit/>
          </a:bodyPr>
          <a:lstStyle/>
          <a:p>
            <a:pPr algn="l">
              <a:lnSpc>
                <a:spcPts val="6750"/>
              </a:lnSpc>
            </a:pPr>
            <a:r>
              <a:rPr lang="en-US" sz="4500" spc="-405">
                <a:solidFill>
                  <a:srgbClr val="000000"/>
                </a:solidFill>
                <a:latin typeface="Source Han Sans KR Light"/>
                <a:ea typeface="Source Han Sans KR Light"/>
                <a:cs typeface="Source Han Sans KR Light"/>
                <a:sym typeface="Source Han Sans KR Light"/>
              </a:rPr>
              <a:t>안정적이며,</a:t>
            </a:r>
          </a:p>
        </p:txBody>
      </p:sp>
      <p:sp>
        <p:nvSpPr>
          <p:cNvPr id="12" name="TextBox 12"/>
          <p:cNvSpPr txBox="1"/>
          <p:nvPr/>
        </p:nvSpPr>
        <p:spPr>
          <a:xfrm>
            <a:off x="12712651" y="4506654"/>
            <a:ext cx="4451399" cy="809625"/>
          </a:xfrm>
          <a:prstGeom prst="rect">
            <a:avLst/>
          </a:prstGeom>
        </p:spPr>
        <p:txBody>
          <a:bodyPr lIns="0" tIns="0" rIns="0" bIns="0" rtlCol="0" anchor="t">
            <a:spAutoFit/>
          </a:bodyPr>
          <a:lstStyle/>
          <a:p>
            <a:pPr algn="l">
              <a:lnSpc>
                <a:spcPts val="6750"/>
              </a:lnSpc>
            </a:pPr>
            <a:r>
              <a:rPr lang="en-US" sz="4500" spc="-405">
                <a:solidFill>
                  <a:srgbClr val="000000"/>
                </a:solidFill>
                <a:latin typeface="Source Han Sans KR Light"/>
                <a:ea typeface="Source Han Sans KR Light"/>
                <a:cs typeface="Source Han Sans KR Light"/>
                <a:sym typeface="Source Han Sans KR Light"/>
              </a:rPr>
              <a:t>확장 가능한 시스템</a:t>
            </a:r>
          </a:p>
        </p:txBody>
      </p:sp>
      <p:sp>
        <p:nvSpPr>
          <p:cNvPr id="13" name="TextBox 13"/>
          <p:cNvSpPr txBox="1"/>
          <p:nvPr/>
        </p:nvSpPr>
        <p:spPr>
          <a:xfrm>
            <a:off x="1028700" y="1887189"/>
            <a:ext cx="15555903" cy="1377987"/>
          </a:xfrm>
          <a:prstGeom prst="rect">
            <a:avLst/>
          </a:prstGeom>
        </p:spPr>
        <p:txBody>
          <a:bodyPr lIns="0" tIns="0" rIns="0" bIns="0" rtlCol="0" anchor="t">
            <a:spAutoFit/>
          </a:bodyPr>
          <a:lstStyle/>
          <a:p>
            <a:pPr algn="l">
              <a:lnSpc>
                <a:spcPts val="11200"/>
              </a:lnSpc>
              <a:spcBef>
                <a:spcPct val="0"/>
              </a:spcBef>
            </a:pPr>
            <a:r>
              <a:rPr lang="en-US" sz="8000" b="1" spc="-720">
                <a:solidFill>
                  <a:srgbClr val="000000">
                    <a:alpha val="80000"/>
                  </a:srgbClr>
                </a:solidFill>
                <a:latin typeface="Source Han Sans KR Heavy"/>
                <a:ea typeface="Source Han Sans KR Heavy"/>
                <a:cs typeface="Source Han Sans KR Heavy"/>
                <a:sym typeface="Source Han Sans KR Heavy"/>
              </a:rPr>
              <a:t>골든타임</a:t>
            </a:r>
            <a:r>
              <a:rPr lang="en-US" sz="8000" spc="-720">
                <a:solidFill>
                  <a:srgbClr val="000000">
                    <a:alpha val="80000"/>
                  </a:srgbClr>
                </a:solidFill>
                <a:latin typeface="Source Han Sans KR Light"/>
                <a:ea typeface="Source Han Sans KR Light"/>
                <a:cs typeface="Source Han Sans KR Light"/>
                <a:sym typeface="Source Han Sans KR Light"/>
              </a:rPr>
              <a:t>을 확보하기 위한 기술 설계</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30998" y="-505331"/>
            <a:ext cx="7036134" cy="11124323"/>
          </a:xfrm>
          <a:custGeom>
            <a:avLst/>
            <a:gdLst/>
            <a:ahLst/>
            <a:cxnLst/>
            <a:rect l="l" t="t" r="r" b="b"/>
            <a:pathLst>
              <a:path w="7036134" h="11124323">
                <a:moveTo>
                  <a:pt x="0" y="0"/>
                </a:moveTo>
                <a:lnTo>
                  <a:pt x="7036135" y="0"/>
                </a:lnTo>
                <a:lnTo>
                  <a:pt x="7036135" y="11124322"/>
                </a:lnTo>
                <a:lnTo>
                  <a:pt x="0" y="11124322"/>
                </a:lnTo>
                <a:lnTo>
                  <a:pt x="0" y="0"/>
                </a:lnTo>
                <a:close/>
              </a:path>
            </a:pathLst>
          </a:custGeom>
          <a:blipFill>
            <a:blip r:embed="rId4"/>
            <a:stretch>
              <a:fillRect/>
            </a:stretch>
          </a:blipFill>
        </p:spPr>
      </p:sp>
      <p:grpSp>
        <p:nvGrpSpPr>
          <p:cNvPr id="3" name="Group 3"/>
          <p:cNvGrpSpPr/>
          <p:nvPr/>
        </p:nvGrpSpPr>
        <p:grpSpPr>
          <a:xfrm>
            <a:off x="697423" y="642722"/>
            <a:ext cx="3277107" cy="771956"/>
            <a:chOff x="0" y="0"/>
            <a:chExt cx="4369476" cy="1029274"/>
          </a:xfrm>
        </p:grpSpPr>
        <p:grpSp>
          <p:nvGrpSpPr>
            <p:cNvPr id="4" name="Group 4"/>
            <p:cNvGrpSpPr/>
            <p:nvPr/>
          </p:nvGrpSpPr>
          <p:grpSpPr>
            <a:xfrm>
              <a:off x="0" y="0"/>
              <a:ext cx="4369476" cy="1029274"/>
              <a:chOff x="0" y="0"/>
              <a:chExt cx="1156451" cy="272414"/>
            </a:xfrm>
          </p:grpSpPr>
          <p:sp>
            <p:nvSpPr>
              <p:cNvPr id="5" name="Freeform 5"/>
              <p:cNvSpPr/>
              <p:nvPr/>
            </p:nvSpPr>
            <p:spPr>
              <a:xfrm>
                <a:off x="0" y="0"/>
                <a:ext cx="1156451" cy="272414"/>
              </a:xfrm>
              <a:custGeom>
                <a:avLst/>
                <a:gdLst/>
                <a:ahLst/>
                <a:cxnLst/>
                <a:rect l="l" t="t" r="r" b="b"/>
                <a:pathLst>
                  <a:path w="1156451" h="272414">
                    <a:moveTo>
                      <a:pt x="136207" y="0"/>
                    </a:moveTo>
                    <a:lnTo>
                      <a:pt x="1020244" y="0"/>
                    </a:lnTo>
                    <a:cubicBezTo>
                      <a:pt x="1056369" y="0"/>
                      <a:pt x="1091013" y="14350"/>
                      <a:pt x="1116557" y="39894"/>
                    </a:cubicBezTo>
                    <a:cubicBezTo>
                      <a:pt x="1142101" y="65438"/>
                      <a:pt x="1156451" y="100083"/>
                      <a:pt x="1156451" y="136207"/>
                    </a:cubicBezTo>
                    <a:lnTo>
                      <a:pt x="1156451" y="136207"/>
                    </a:lnTo>
                    <a:cubicBezTo>
                      <a:pt x="1156451" y="172331"/>
                      <a:pt x="1142101" y="206976"/>
                      <a:pt x="1116557" y="232520"/>
                    </a:cubicBezTo>
                    <a:cubicBezTo>
                      <a:pt x="1091013" y="258063"/>
                      <a:pt x="1056369" y="272414"/>
                      <a:pt x="102024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6" name="TextBox 6"/>
              <p:cNvSpPr txBox="1"/>
              <p:nvPr/>
            </p:nvSpPr>
            <p:spPr>
              <a:xfrm>
                <a:off x="0" y="-38100"/>
                <a:ext cx="1156451" cy="310514"/>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519786" y="97210"/>
              <a:ext cx="3329904"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응급상황 알림</a:t>
              </a:r>
            </a:p>
          </p:txBody>
        </p:sp>
      </p:grpSp>
      <p:pic>
        <p:nvPicPr>
          <p:cNvPr id="8" name="Picture 8">
            <a:hlinkClick r:id="" action="ppaction://media"/>
          </p:cNvPr>
          <p:cNvPicPr>
            <a:picLocks noChangeAspect="1"/>
          </p:cNvPicPr>
          <p:nvPr>
            <a:videoFile r:link="rId1"/>
            <p:extLst>
              <p:ext uri="{DAA4B4D4-6D71-4841-9C94-3DE7FCFB9230}">
                <p14:media xmlns:p14="http://schemas.microsoft.com/office/powerpoint/2010/main" r:embed="rId2">
                  <p14:trim st="27980" end="98"/>
                </p14:media>
              </p:ext>
            </p:extLst>
          </p:nvPr>
        </p:nvPicPr>
        <p:blipFill>
          <a:blip r:embed="rId5"/>
          <a:srcRect/>
          <a:stretch>
            <a:fillRect/>
          </a:stretch>
        </p:blipFill>
        <p:spPr>
          <a:xfrm>
            <a:off x="11559755" y="2095116"/>
            <a:ext cx="5892871" cy="58928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9"/>
          <p:cNvSpPr txBox="1"/>
          <p:nvPr/>
        </p:nvSpPr>
        <p:spPr>
          <a:xfrm>
            <a:off x="1028700" y="1987480"/>
            <a:ext cx="7564432" cy="1377949"/>
          </a:xfrm>
          <a:prstGeom prst="rect">
            <a:avLst/>
          </a:prstGeom>
        </p:spPr>
        <p:txBody>
          <a:bodyPr lIns="0" tIns="0" rIns="0" bIns="0" rtlCol="0" anchor="t">
            <a:spAutoFit/>
          </a:bodyPr>
          <a:lstStyle/>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CPR 자동 진행</a:t>
            </a:r>
          </a:p>
        </p:txBody>
      </p:sp>
      <p:sp>
        <p:nvSpPr>
          <p:cNvPr id="10" name="TextBox 10"/>
          <p:cNvSpPr txBox="1"/>
          <p:nvPr/>
        </p:nvSpPr>
        <p:spPr>
          <a:xfrm>
            <a:off x="1110560" y="3670229"/>
            <a:ext cx="9903591" cy="1466850"/>
          </a:xfrm>
          <a:prstGeom prst="rect">
            <a:avLst/>
          </a:prstGeom>
        </p:spPr>
        <p:txBody>
          <a:bodyPr lIns="0" tIns="0" rIns="0" bIns="0" rtlCol="0" anchor="t">
            <a:spAutoFit/>
          </a:bodyPr>
          <a:lstStyle/>
          <a:p>
            <a:pPr algn="l">
              <a:lnSpc>
                <a:spcPts val="5999"/>
              </a:lnSpc>
            </a:pPr>
            <a:r>
              <a:rPr lang="en-US" sz="3999" spc="-359">
                <a:solidFill>
                  <a:srgbClr val="000000"/>
                </a:solidFill>
                <a:latin typeface="Source Han Sans KR"/>
                <a:ea typeface="Source Han Sans KR"/>
                <a:cs typeface="Source Han Sans KR"/>
                <a:sym typeface="Source Han Sans KR"/>
              </a:rPr>
              <a:t>응급환자 위치 도착 시</a:t>
            </a:r>
          </a:p>
          <a:p>
            <a:pPr algn="l">
              <a:lnSpc>
                <a:spcPts val="5999"/>
              </a:lnSpc>
            </a:pPr>
            <a:r>
              <a:rPr lang="en-US" sz="3999" spc="-359">
                <a:solidFill>
                  <a:srgbClr val="000000"/>
                </a:solidFill>
                <a:latin typeface="Source Han Sans KR"/>
                <a:ea typeface="Source Han Sans KR"/>
                <a:cs typeface="Source Han Sans KR"/>
                <a:sym typeface="Source Han Sans KR"/>
              </a:rPr>
              <a:t>근거리 탐지 기반 CPR 시작 자동화</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8"/>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94481" y="2937344"/>
            <a:ext cx="5794391" cy="5794391"/>
          </a:xfrm>
          <a:custGeom>
            <a:avLst/>
            <a:gdLst/>
            <a:ahLst/>
            <a:cxnLst/>
            <a:rect l="l" t="t" r="r" b="b"/>
            <a:pathLst>
              <a:path w="5794391" h="5794391">
                <a:moveTo>
                  <a:pt x="0" y="0"/>
                </a:moveTo>
                <a:lnTo>
                  <a:pt x="5794390" y="0"/>
                </a:lnTo>
                <a:lnTo>
                  <a:pt x="5794390" y="5794391"/>
                </a:lnTo>
                <a:lnTo>
                  <a:pt x="0" y="5794391"/>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nvGrpSpPr>
          <p:cNvPr id="3" name="Group 3"/>
          <p:cNvGrpSpPr/>
          <p:nvPr/>
        </p:nvGrpSpPr>
        <p:grpSpPr>
          <a:xfrm>
            <a:off x="1926788" y="5426518"/>
            <a:ext cx="2621467" cy="816044"/>
            <a:chOff x="0" y="0"/>
            <a:chExt cx="3495289" cy="1088058"/>
          </a:xfrm>
        </p:grpSpPr>
        <p:grpSp>
          <p:nvGrpSpPr>
            <p:cNvPr id="4" name="Group 4"/>
            <p:cNvGrpSpPr/>
            <p:nvPr/>
          </p:nvGrpSpPr>
          <p:grpSpPr>
            <a:xfrm>
              <a:off x="0" y="0"/>
              <a:ext cx="3495289" cy="1088058"/>
              <a:chOff x="0" y="0"/>
              <a:chExt cx="1027287" cy="319787"/>
            </a:xfrm>
          </p:grpSpPr>
          <p:sp>
            <p:nvSpPr>
              <p:cNvPr id="5" name="Freeform 5"/>
              <p:cNvSpPr/>
              <p:nvPr/>
            </p:nvSpPr>
            <p:spPr>
              <a:xfrm>
                <a:off x="0" y="0"/>
                <a:ext cx="1027287" cy="319787"/>
              </a:xfrm>
              <a:custGeom>
                <a:avLst/>
                <a:gdLst/>
                <a:ahLst/>
                <a:cxnLst/>
                <a:rect l="l" t="t" r="r" b="b"/>
                <a:pathLst>
                  <a:path w="1027287" h="319787">
                    <a:moveTo>
                      <a:pt x="159893" y="0"/>
                    </a:moveTo>
                    <a:lnTo>
                      <a:pt x="867393" y="0"/>
                    </a:lnTo>
                    <a:cubicBezTo>
                      <a:pt x="909800" y="0"/>
                      <a:pt x="950469" y="16846"/>
                      <a:pt x="980455" y="46832"/>
                    </a:cubicBezTo>
                    <a:cubicBezTo>
                      <a:pt x="1010441" y="76818"/>
                      <a:pt x="1027287" y="117487"/>
                      <a:pt x="1027287" y="159893"/>
                    </a:cubicBezTo>
                    <a:lnTo>
                      <a:pt x="1027287" y="159893"/>
                    </a:lnTo>
                    <a:cubicBezTo>
                      <a:pt x="1027287" y="202300"/>
                      <a:pt x="1010441" y="242969"/>
                      <a:pt x="980455" y="272955"/>
                    </a:cubicBezTo>
                    <a:cubicBezTo>
                      <a:pt x="950469" y="302941"/>
                      <a:pt x="909800" y="319787"/>
                      <a:pt x="867393" y="319787"/>
                    </a:cubicBezTo>
                    <a:lnTo>
                      <a:pt x="159893" y="319787"/>
                    </a:lnTo>
                    <a:cubicBezTo>
                      <a:pt x="117487" y="319787"/>
                      <a:pt x="76818" y="302941"/>
                      <a:pt x="46832" y="272955"/>
                    </a:cubicBezTo>
                    <a:cubicBezTo>
                      <a:pt x="16846" y="242969"/>
                      <a:pt x="0" y="202300"/>
                      <a:pt x="0" y="159893"/>
                    </a:cubicBezTo>
                    <a:lnTo>
                      <a:pt x="0" y="159893"/>
                    </a:lnTo>
                    <a:cubicBezTo>
                      <a:pt x="0" y="117487"/>
                      <a:pt x="16846" y="76818"/>
                      <a:pt x="46832" y="46832"/>
                    </a:cubicBezTo>
                    <a:cubicBezTo>
                      <a:pt x="76818" y="16846"/>
                      <a:pt x="117487" y="0"/>
                      <a:pt x="159893" y="0"/>
                    </a:cubicBezTo>
                    <a:close/>
                  </a:path>
                </a:pathLst>
              </a:custGeom>
              <a:solidFill>
                <a:srgbClr val="E90162"/>
              </a:solidFill>
            </p:spPr>
          </p:sp>
          <p:sp>
            <p:nvSpPr>
              <p:cNvPr id="6" name="TextBox 6"/>
              <p:cNvSpPr txBox="1"/>
              <p:nvPr/>
            </p:nvSpPr>
            <p:spPr>
              <a:xfrm>
                <a:off x="0" y="-38100"/>
                <a:ext cx="1027287" cy="357887"/>
              </a:xfrm>
              <a:prstGeom prst="rect">
                <a:avLst/>
              </a:prstGeom>
            </p:spPr>
            <p:txBody>
              <a:bodyPr lIns="34142" tIns="34142" rIns="34142" bIns="34142" rtlCol="0" anchor="ctr"/>
              <a:lstStyle/>
              <a:p>
                <a:pPr algn="ctr">
                  <a:lnSpc>
                    <a:spcPts val="3079"/>
                  </a:lnSpc>
                </a:pPr>
                <a:endParaRPr/>
              </a:p>
            </p:txBody>
          </p:sp>
        </p:grpSp>
        <p:sp>
          <p:nvSpPr>
            <p:cNvPr id="7" name="TextBox 7"/>
            <p:cNvSpPr txBox="1"/>
            <p:nvPr/>
          </p:nvSpPr>
          <p:spPr>
            <a:xfrm>
              <a:off x="402970" y="123871"/>
              <a:ext cx="2689349" cy="773642"/>
            </a:xfrm>
            <a:prstGeom prst="rect">
              <a:avLst/>
            </a:prstGeom>
          </p:spPr>
          <p:txBody>
            <a:bodyPr lIns="0" tIns="0" rIns="0" bIns="0" rtlCol="0" anchor="t">
              <a:spAutoFit/>
            </a:bodyPr>
            <a:lstStyle/>
            <a:p>
              <a:pPr algn="ctr">
                <a:lnSpc>
                  <a:spcPts val="4900"/>
                </a:lnSpc>
                <a:spcBef>
                  <a:spcPct val="0"/>
                </a:spcBef>
              </a:pPr>
              <a:r>
                <a:rPr lang="en-US" sz="3500" b="1">
                  <a:solidFill>
                    <a:srgbClr val="FEFBEE"/>
                  </a:solidFill>
                  <a:latin typeface="Source Han Sans KR Bold"/>
                  <a:ea typeface="Source Han Sans KR Bold"/>
                  <a:cs typeface="Source Han Sans KR Bold"/>
                  <a:sym typeface="Source Han Sans KR Bold"/>
                </a:rPr>
                <a:t>CPR 시작</a:t>
              </a:r>
            </a:p>
          </p:txBody>
        </p:sp>
      </p:grpSp>
      <p:grpSp>
        <p:nvGrpSpPr>
          <p:cNvPr id="8" name="Group 8"/>
          <p:cNvGrpSpPr/>
          <p:nvPr/>
        </p:nvGrpSpPr>
        <p:grpSpPr>
          <a:xfrm>
            <a:off x="6135622" y="4921055"/>
            <a:ext cx="1724857" cy="2196759"/>
            <a:chOff x="0" y="0"/>
            <a:chExt cx="2299809" cy="2929012"/>
          </a:xfrm>
        </p:grpSpPr>
        <p:sp>
          <p:nvSpPr>
            <p:cNvPr id="9" name="Freeform 9"/>
            <p:cNvSpPr/>
            <p:nvPr/>
          </p:nvSpPr>
          <p:spPr>
            <a:xfrm>
              <a:off x="119046" y="0"/>
              <a:ext cx="2061717" cy="2061717"/>
            </a:xfrm>
            <a:custGeom>
              <a:avLst/>
              <a:gdLst/>
              <a:ahLst/>
              <a:cxnLst/>
              <a:rect l="l" t="t" r="r" b="b"/>
              <a:pathLst>
                <a:path w="2061717" h="2061717">
                  <a:moveTo>
                    <a:pt x="0" y="0"/>
                  </a:moveTo>
                  <a:lnTo>
                    <a:pt x="2061717" y="0"/>
                  </a:lnTo>
                  <a:lnTo>
                    <a:pt x="2061717" y="2061717"/>
                  </a:lnTo>
                  <a:lnTo>
                    <a:pt x="0" y="206171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TextBox 10"/>
            <p:cNvSpPr txBox="1"/>
            <p:nvPr/>
          </p:nvSpPr>
          <p:spPr>
            <a:xfrm>
              <a:off x="0" y="2048478"/>
              <a:ext cx="2299809" cy="880533"/>
            </a:xfrm>
            <a:prstGeom prst="rect">
              <a:avLst/>
            </a:prstGeom>
          </p:spPr>
          <p:txBody>
            <a:bodyPr lIns="0" tIns="0" rIns="0" bIns="0" rtlCol="0" anchor="t">
              <a:spAutoFit/>
            </a:bodyPr>
            <a:lstStyle/>
            <a:p>
              <a:pPr algn="ctr">
                <a:lnSpc>
                  <a:spcPts val="5599"/>
                </a:lnSpc>
              </a:pPr>
              <a:r>
                <a:rPr lang="en-US" sz="3999" b="1" spc="-239">
                  <a:solidFill>
                    <a:srgbClr val="EFA8C5"/>
                  </a:solidFill>
                  <a:latin typeface="Source Han Sans KR Bold"/>
                  <a:ea typeface="Source Han Sans KR Bold"/>
                  <a:cs typeface="Source Han Sans KR Bold"/>
                  <a:sym typeface="Source Han Sans KR Bold"/>
                </a:rPr>
                <a:t>Patient</a:t>
              </a:r>
            </a:p>
          </p:txBody>
        </p:sp>
      </p:grpSp>
      <p:sp>
        <p:nvSpPr>
          <p:cNvPr id="11" name="AutoShape 11"/>
          <p:cNvSpPr/>
          <p:nvPr/>
        </p:nvSpPr>
        <p:spPr>
          <a:xfrm flipV="1">
            <a:off x="4219597" y="5834539"/>
            <a:ext cx="1325327" cy="0"/>
          </a:xfrm>
          <a:prstGeom prst="line">
            <a:avLst/>
          </a:prstGeom>
          <a:ln w="57150" cap="flat">
            <a:solidFill>
              <a:srgbClr val="EE2076"/>
            </a:solidFill>
            <a:prstDash val="solid"/>
            <a:headEnd type="none" w="sm" len="sm"/>
            <a:tailEnd type="arrow" w="med" len="sm"/>
          </a:ln>
        </p:spPr>
      </p:sp>
      <p:sp>
        <p:nvSpPr>
          <p:cNvPr id="13" name="TextBox 13"/>
          <p:cNvSpPr txBox="1"/>
          <p:nvPr/>
        </p:nvSpPr>
        <p:spPr>
          <a:xfrm>
            <a:off x="7991282" y="4107402"/>
            <a:ext cx="2516560" cy="1216025"/>
          </a:xfrm>
          <a:prstGeom prst="rect">
            <a:avLst/>
          </a:prstGeom>
        </p:spPr>
        <p:txBody>
          <a:bodyPr lIns="0" tIns="0" rIns="0" bIns="0" rtlCol="0" anchor="t">
            <a:spAutoFit/>
          </a:bodyPr>
          <a:lstStyle/>
          <a:p>
            <a:pPr algn="ctr">
              <a:lnSpc>
                <a:spcPts val="4900"/>
              </a:lnSpc>
            </a:pPr>
            <a:r>
              <a:rPr lang="en-US" sz="3500" b="1" spc="-350">
                <a:solidFill>
                  <a:srgbClr val="000000"/>
                </a:solidFill>
                <a:latin typeface="Source Han Sans KR Medium"/>
                <a:ea typeface="Source Han Sans KR Medium"/>
                <a:cs typeface="Source Han Sans KR Medium"/>
                <a:sym typeface="Source Han Sans KR Medium"/>
              </a:rPr>
              <a:t>일치하는 UUID</a:t>
            </a:r>
          </a:p>
          <a:p>
            <a:pPr algn="ctr">
              <a:lnSpc>
                <a:spcPts val="4900"/>
              </a:lnSpc>
            </a:pPr>
            <a:r>
              <a:rPr lang="en-US" sz="3500" b="1" spc="-350">
                <a:solidFill>
                  <a:srgbClr val="000000"/>
                </a:solidFill>
                <a:latin typeface="Source Han Sans KR Medium"/>
                <a:ea typeface="Source Han Sans KR Medium"/>
                <a:cs typeface="Source Han Sans KR Medium"/>
                <a:sym typeface="Source Han Sans KR Medium"/>
              </a:rPr>
              <a:t>Scanning</a:t>
            </a:r>
          </a:p>
        </p:txBody>
      </p:sp>
      <p:grpSp>
        <p:nvGrpSpPr>
          <p:cNvPr id="14" name="Group 14"/>
          <p:cNvGrpSpPr/>
          <p:nvPr/>
        </p:nvGrpSpPr>
        <p:grpSpPr>
          <a:xfrm>
            <a:off x="15433093" y="4916087"/>
            <a:ext cx="1724857" cy="2196759"/>
            <a:chOff x="0" y="0"/>
            <a:chExt cx="2299809" cy="2929012"/>
          </a:xfrm>
        </p:grpSpPr>
        <p:sp>
          <p:nvSpPr>
            <p:cNvPr id="15" name="Freeform 15"/>
            <p:cNvSpPr/>
            <p:nvPr/>
          </p:nvSpPr>
          <p:spPr>
            <a:xfrm>
              <a:off x="119046" y="0"/>
              <a:ext cx="2061717" cy="2061717"/>
            </a:xfrm>
            <a:custGeom>
              <a:avLst/>
              <a:gdLst/>
              <a:ahLst/>
              <a:cxnLst/>
              <a:rect l="l" t="t" r="r" b="b"/>
              <a:pathLst>
                <a:path w="2061717" h="2061717">
                  <a:moveTo>
                    <a:pt x="0" y="0"/>
                  </a:moveTo>
                  <a:lnTo>
                    <a:pt x="2061717" y="0"/>
                  </a:lnTo>
                  <a:lnTo>
                    <a:pt x="2061717" y="2061717"/>
                  </a:lnTo>
                  <a:lnTo>
                    <a:pt x="0" y="2061717"/>
                  </a:lnTo>
                  <a:lnTo>
                    <a:pt x="0" y="0"/>
                  </a:lnTo>
                  <a:close/>
                </a:path>
              </a:pathLst>
            </a:custGeom>
            <a:blipFill>
              <a:blip r:embed="rId7">
                <a:extLst>
                  <a:ext uri="{96DAC541-7B7A-43D3-8B79-37D633B846F1}">
                    <asvg:svgBlip xmlns="" xmlns:asvg="http://schemas.microsoft.com/office/drawing/2016/SVG/main" r:embed="rId10"/>
                  </a:ext>
                </a:extLst>
              </a:blip>
              <a:stretch>
                <a:fillRect/>
              </a:stretch>
            </a:blipFill>
          </p:spPr>
        </p:sp>
        <p:sp>
          <p:nvSpPr>
            <p:cNvPr id="16" name="TextBox 16"/>
            <p:cNvSpPr txBox="1"/>
            <p:nvPr/>
          </p:nvSpPr>
          <p:spPr>
            <a:xfrm>
              <a:off x="0" y="2048478"/>
              <a:ext cx="2299809" cy="880533"/>
            </a:xfrm>
            <a:prstGeom prst="rect">
              <a:avLst/>
            </a:prstGeom>
          </p:spPr>
          <p:txBody>
            <a:bodyPr lIns="0" tIns="0" rIns="0" bIns="0" rtlCol="0" anchor="t">
              <a:spAutoFit/>
            </a:bodyPr>
            <a:lstStyle/>
            <a:p>
              <a:pPr algn="ctr">
                <a:lnSpc>
                  <a:spcPts val="5599"/>
                </a:lnSpc>
              </a:pPr>
              <a:r>
                <a:rPr lang="en-US" sz="3999" b="1" spc="-239">
                  <a:solidFill>
                    <a:srgbClr val="1DB0F8"/>
                  </a:solidFill>
                  <a:latin typeface="Source Han Sans KR Bold"/>
                  <a:ea typeface="Source Han Sans KR Bold"/>
                  <a:cs typeface="Source Han Sans KR Bold"/>
                  <a:sym typeface="Source Han Sans KR Bold"/>
                </a:rPr>
                <a:t>Helper</a:t>
              </a:r>
            </a:p>
          </p:txBody>
        </p:sp>
      </p:grpSp>
      <p:sp>
        <p:nvSpPr>
          <p:cNvPr id="17" name="TextBox 17"/>
          <p:cNvSpPr txBox="1"/>
          <p:nvPr/>
        </p:nvSpPr>
        <p:spPr>
          <a:xfrm>
            <a:off x="14717446" y="10214931"/>
            <a:ext cx="1847897" cy="596900"/>
          </a:xfrm>
          <a:prstGeom prst="rect">
            <a:avLst/>
          </a:prstGeom>
        </p:spPr>
        <p:txBody>
          <a:bodyPr lIns="0" tIns="0" rIns="0" bIns="0" rtlCol="0" anchor="t">
            <a:spAutoFit/>
          </a:bodyPr>
          <a:lstStyle/>
          <a:p>
            <a:pPr algn="ctr">
              <a:lnSpc>
                <a:spcPts val="4900"/>
              </a:lnSpc>
            </a:pPr>
            <a:r>
              <a:rPr lang="en-US" sz="3500" spc="-350">
                <a:solidFill>
                  <a:srgbClr val="000000"/>
                </a:solidFill>
                <a:latin typeface="Source Han Sans KR"/>
                <a:ea typeface="Source Han Sans KR"/>
                <a:cs typeface="Source Han Sans KR"/>
                <a:sym typeface="Source Han Sans KR"/>
              </a:rPr>
              <a:t>Scanning</a:t>
            </a:r>
          </a:p>
        </p:txBody>
      </p:sp>
      <p:sp>
        <p:nvSpPr>
          <p:cNvPr id="19" name="TextBox 19"/>
          <p:cNvSpPr txBox="1"/>
          <p:nvPr/>
        </p:nvSpPr>
        <p:spPr>
          <a:xfrm>
            <a:off x="12955767" y="4107402"/>
            <a:ext cx="2516560" cy="1216025"/>
          </a:xfrm>
          <a:prstGeom prst="rect">
            <a:avLst/>
          </a:prstGeom>
        </p:spPr>
        <p:txBody>
          <a:bodyPr lIns="0" tIns="0" rIns="0" bIns="0" rtlCol="0" anchor="t">
            <a:spAutoFit/>
          </a:bodyPr>
          <a:lstStyle/>
          <a:p>
            <a:pPr algn="ctr">
              <a:lnSpc>
                <a:spcPts val="4900"/>
              </a:lnSpc>
            </a:pPr>
            <a:r>
              <a:rPr lang="en-US" sz="3500" b="1" spc="-350">
                <a:solidFill>
                  <a:srgbClr val="000000"/>
                </a:solidFill>
                <a:latin typeface="Source Han Sans KR Medium"/>
                <a:ea typeface="Source Han Sans KR Medium"/>
                <a:cs typeface="Source Han Sans KR Medium"/>
                <a:sym typeface="Source Han Sans KR Medium"/>
              </a:rPr>
              <a:t>서비스 UUID</a:t>
            </a:r>
          </a:p>
          <a:p>
            <a:pPr algn="ctr">
              <a:lnSpc>
                <a:spcPts val="4900"/>
              </a:lnSpc>
            </a:pPr>
            <a:r>
              <a:rPr lang="en-US" sz="3500" b="1" spc="-350">
                <a:solidFill>
                  <a:srgbClr val="000000"/>
                </a:solidFill>
                <a:latin typeface="Source Han Sans KR Medium"/>
                <a:ea typeface="Source Han Sans KR Medium"/>
                <a:cs typeface="Source Han Sans KR Medium"/>
                <a:sym typeface="Source Han Sans KR Medium"/>
              </a:rPr>
              <a:t>Advertising</a:t>
            </a:r>
          </a:p>
        </p:txBody>
      </p:sp>
      <p:grpSp>
        <p:nvGrpSpPr>
          <p:cNvPr id="20" name="Group 20"/>
          <p:cNvGrpSpPr/>
          <p:nvPr/>
        </p:nvGrpSpPr>
        <p:grpSpPr>
          <a:xfrm>
            <a:off x="687898" y="642722"/>
            <a:ext cx="2826878" cy="771956"/>
            <a:chOff x="0" y="0"/>
            <a:chExt cx="3769170" cy="1029274"/>
          </a:xfrm>
        </p:grpSpPr>
        <p:grpSp>
          <p:nvGrpSpPr>
            <p:cNvPr id="21" name="Group 21"/>
            <p:cNvGrpSpPr/>
            <p:nvPr/>
          </p:nvGrpSpPr>
          <p:grpSpPr>
            <a:xfrm>
              <a:off x="0" y="0"/>
              <a:ext cx="3769170" cy="1029274"/>
              <a:chOff x="0" y="0"/>
              <a:chExt cx="997571" cy="272414"/>
            </a:xfrm>
          </p:grpSpPr>
          <p:sp>
            <p:nvSpPr>
              <p:cNvPr id="22" name="Freeform 22"/>
              <p:cNvSpPr/>
              <p:nvPr/>
            </p:nvSpPr>
            <p:spPr>
              <a:xfrm>
                <a:off x="0" y="0"/>
                <a:ext cx="997571" cy="272414"/>
              </a:xfrm>
              <a:custGeom>
                <a:avLst/>
                <a:gdLst/>
                <a:ahLst/>
                <a:cxnLst/>
                <a:rect l="l" t="t" r="r" b="b"/>
                <a:pathLst>
                  <a:path w="997571" h="272414">
                    <a:moveTo>
                      <a:pt x="136207" y="0"/>
                    </a:moveTo>
                    <a:lnTo>
                      <a:pt x="861364" y="0"/>
                    </a:lnTo>
                    <a:cubicBezTo>
                      <a:pt x="897488" y="0"/>
                      <a:pt x="932133" y="14350"/>
                      <a:pt x="957677" y="39894"/>
                    </a:cubicBezTo>
                    <a:cubicBezTo>
                      <a:pt x="983221" y="65438"/>
                      <a:pt x="997571" y="100083"/>
                      <a:pt x="997571" y="136207"/>
                    </a:cubicBezTo>
                    <a:lnTo>
                      <a:pt x="997571" y="136207"/>
                    </a:lnTo>
                    <a:cubicBezTo>
                      <a:pt x="997571" y="172331"/>
                      <a:pt x="983221" y="206976"/>
                      <a:pt x="957677" y="232520"/>
                    </a:cubicBezTo>
                    <a:cubicBezTo>
                      <a:pt x="932133" y="258063"/>
                      <a:pt x="897488" y="272414"/>
                      <a:pt x="86136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23" name="TextBox 23"/>
              <p:cNvSpPr txBox="1"/>
              <p:nvPr/>
            </p:nvSpPr>
            <p:spPr>
              <a:xfrm>
                <a:off x="0" y="-38100"/>
                <a:ext cx="997571" cy="310514"/>
              </a:xfrm>
              <a:prstGeom prst="rect">
                <a:avLst/>
              </a:prstGeom>
            </p:spPr>
            <p:txBody>
              <a:bodyPr lIns="50800" tIns="50800" rIns="50800" bIns="50800" rtlCol="0" anchor="ctr"/>
              <a:lstStyle/>
              <a:p>
                <a:pPr algn="ctr">
                  <a:lnSpc>
                    <a:spcPts val="3079"/>
                  </a:lnSpc>
                </a:pPr>
                <a:endParaRPr/>
              </a:p>
            </p:txBody>
          </p:sp>
        </p:grpSp>
        <p:sp>
          <p:nvSpPr>
            <p:cNvPr id="24" name="TextBox 24"/>
            <p:cNvSpPr txBox="1"/>
            <p:nvPr/>
          </p:nvSpPr>
          <p:spPr>
            <a:xfrm>
              <a:off x="448375" y="97210"/>
              <a:ext cx="2872421"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근거리 통신</a:t>
              </a:r>
            </a:p>
          </p:txBody>
        </p:sp>
      </p:grpSp>
      <p:sp>
        <p:nvSpPr>
          <p:cNvPr id="25" name="TextBox 25"/>
          <p:cNvSpPr txBox="1"/>
          <p:nvPr/>
        </p:nvSpPr>
        <p:spPr>
          <a:xfrm>
            <a:off x="1028700" y="1673684"/>
            <a:ext cx="4623977" cy="2797174"/>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BLE</a:t>
            </a:r>
          </a:p>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헬퍼 연결</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23056" y="2937344"/>
            <a:ext cx="5794391" cy="5794391"/>
          </a:xfrm>
          <a:custGeom>
            <a:avLst/>
            <a:gdLst/>
            <a:ahLst/>
            <a:cxnLst/>
            <a:rect l="l" t="t" r="r" b="b"/>
            <a:pathLst>
              <a:path w="5794391" h="5794391">
                <a:moveTo>
                  <a:pt x="0" y="0"/>
                </a:moveTo>
                <a:lnTo>
                  <a:pt x="5794390" y="0"/>
                </a:lnTo>
                <a:lnTo>
                  <a:pt x="5794390" y="5794391"/>
                </a:lnTo>
                <a:lnTo>
                  <a:pt x="0" y="5794391"/>
                </a:lnTo>
                <a:lnTo>
                  <a:pt x="0" y="0"/>
                </a:lnTo>
                <a:close/>
              </a:path>
            </a:pathLst>
          </a:custGeom>
          <a:blipFill>
            <a:blip r:embed="rId2">
              <a:alphaModFix amt="15000"/>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926788" y="5426518"/>
            <a:ext cx="2621467" cy="816044"/>
            <a:chOff x="0" y="0"/>
            <a:chExt cx="3495289" cy="1088058"/>
          </a:xfrm>
        </p:grpSpPr>
        <p:grpSp>
          <p:nvGrpSpPr>
            <p:cNvPr id="4" name="Group 4"/>
            <p:cNvGrpSpPr/>
            <p:nvPr/>
          </p:nvGrpSpPr>
          <p:grpSpPr>
            <a:xfrm>
              <a:off x="0" y="0"/>
              <a:ext cx="3495289" cy="1088058"/>
              <a:chOff x="0" y="0"/>
              <a:chExt cx="1027287" cy="319787"/>
            </a:xfrm>
          </p:grpSpPr>
          <p:sp>
            <p:nvSpPr>
              <p:cNvPr id="5" name="Freeform 5"/>
              <p:cNvSpPr/>
              <p:nvPr/>
            </p:nvSpPr>
            <p:spPr>
              <a:xfrm>
                <a:off x="0" y="0"/>
                <a:ext cx="1027287" cy="319787"/>
              </a:xfrm>
              <a:custGeom>
                <a:avLst/>
                <a:gdLst/>
                <a:ahLst/>
                <a:cxnLst/>
                <a:rect l="l" t="t" r="r" b="b"/>
                <a:pathLst>
                  <a:path w="1027287" h="319787">
                    <a:moveTo>
                      <a:pt x="159893" y="0"/>
                    </a:moveTo>
                    <a:lnTo>
                      <a:pt x="867393" y="0"/>
                    </a:lnTo>
                    <a:cubicBezTo>
                      <a:pt x="909800" y="0"/>
                      <a:pt x="950469" y="16846"/>
                      <a:pt x="980455" y="46832"/>
                    </a:cubicBezTo>
                    <a:cubicBezTo>
                      <a:pt x="1010441" y="76818"/>
                      <a:pt x="1027287" y="117487"/>
                      <a:pt x="1027287" y="159893"/>
                    </a:cubicBezTo>
                    <a:lnTo>
                      <a:pt x="1027287" y="159893"/>
                    </a:lnTo>
                    <a:cubicBezTo>
                      <a:pt x="1027287" y="202300"/>
                      <a:pt x="1010441" y="242969"/>
                      <a:pt x="980455" y="272955"/>
                    </a:cubicBezTo>
                    <a:cubicBezTo>
                      <a:pt x="950469" y="302941"/>
                      <a:pt x="909800" y="319787"/>
                      <a:pt x="867393" y="319787"/>
                    </a:cubicBezTo>
                    <a:lnTo>
                      <a:pt x="159893" y="319787"/>
                    </a:lnTo>
                    <a:cubicBezTo>
                      <a:pt x="117487" y="319787"/>
                      <a:pt x="76818" y="302941"/>
                      <a:pt x="46832" y="272955"/>
                    </a:cubicBezTo>
                    <a:cubicBezTo>
                      <a:pt x="16846" y="242969"/>
                      <a:pt x="0" y="202300"/>
                      <a:pt x="0" y="159893"/>
                    </a:cubicBezTo>
                    <a:lnTo>
                      <a:pt x="0" y="159893"/>
                    </a:lnTo>
                    <a:cubicBezTo>
                      <a:pt x="0" y="117487"/>
                      <a:pt x="16846" y="76818"/>
                      <a:pt x="46832" y="46832"/>
                    </a:cubicBezTo>
                    <a:cubicBezTo>
                      <a:pt x="76818" y="16846"/>
                      <a:pt x="117487" y="0"/>
                      <a:pt x="159893" y="0"/>
                    </a:cubicBezTo>
                    <a:close/>
                  </a:path>
                </a:pathLst>
              </a:custGeom>
              <a:solidFill>
                <a:srgbClr val="E90162"/>
              </a:solidFill>
            </p:spPr>
          </p:sp>
          <p:sp>
            <p:nvSpPr>
              <p:cNvPr id="6" name="TextBox 6"/>
              <p:cNvSpPr txBox="1"/>
              <p:nvPr/>
            </p:nvSpPr>
            <p:spPr>
              <a:xfrm>
                <a:off x="0" y="-38100"/>
                <a:ext cx="1027287" cy="357887"/>
              </a:xfrm>
              <a:prstGeom prst="rect">
                <a:avLst/>
              </a:prstGeom>
            </p:spPr>
            <p:txBody>
              <a:bodyPr lIns="34142" tIns="34142" rIns="34142" bIns="34142" rtlCol="0" anchor="ctr"/>
              <a:lstStyle/>
              <a:p>
                <a:pPr algn="ctr">
                  <a:lnSpc>
                    <a:spcPts val="3079"/>
                  </a:lnSpc>
                </a:pPr>
                <a:endParaRPr/>
              </a:p>
            </p:txBody>
          </p:sp>
        </p:grpSp>
        <p:sp>
          <p:nvSpPr>
            <p:cNvPr id="7" name="TextBox 7"/>
            <p:cNvSpPr txBox="1"/>
            <p:nvPr/>
          </p:nvSpPr>
          <p:spPr>
            <a:xfrm>
              <a:off x="402970" y="123871"/>
              <a:ext cx="2689349" cy="773642"/>
            </a:xfrm>
            <a:prstGeom prst="rect">
              <a:avLst/>
            </a:prstGeom>
          </p:spPr>
          <p:txBody>
            <a:bodyPr lIns="0" tIns="0" rIns="0" bIns="0" rtlCol="0" anchor="t">
              <a:spAutoFit/>
            </a:bodyPr>
            <a:lstStyle/>
            <a:p>
              <a:pPr algn="ctr">
                <a:lnSpc>
                  <a:spcPts val="4900"/>
                </a:lnSpc>
                <a:spcBef>
                  <a:spcPct val="0"/>
                </a:spcBef>
              </a:pPr>
              <a:r>
                <a:rPr lang="en-US" sz="3500" b="1">
                  <a:solidFill>
                    <a:srgbClr val="FEFBEE"/>
                  </a:solidFill>
                  <a:latin typeface="Source Han Sans KR Bold"/>
                  <a:ea typeface="Source Han Sans KR Bold"/>
                  <a:cs typeface="Source Han Sans KR Bold"/>
                  <a:sym typeface="Source Han Sans KR Bold"/>
                </a:rPr>
                <a:t>CPR 시작</a:t>
              </a:r>
            </a:p>
          </p:txBody>
        </p:sp>
      </p:grpSp>
      <p:grpSp>
        <p:nvGrpSpPr>
          <p:cNvPr id="8" name="Group 8"/>
          <p:cNvGrpSpPr/>
          <p:nvPr/>
        </p:nvGrpSpPr>
        <p:grpSpPr>
          <a:xfrm>
            <a:off x="6135622" y="4921055"/>
            <a:ext cx="1724857" cy="2196759"/>
            <a:chOff x="0" y="0"/>
            <a:chExt cx="2299809" cy="2929012"/>
          </a:xfrm>
        </p:grpSpPr>
        <p:sp>
          <p:nvSpPr>
            <p:cNvPr id="9" name="Freeform 9"/>
            <p:cNvSpPr/>
            <p:nvPr/>
          </p:nvSpPr>
          <p:spPr>
            <a:xfrm>
              <a:off x="119046" y="0"/>
              <a:ext cx="2061717" cy="2061717"/>
            </a:xfrm>
            <a:custGeom>
              <a:avLst/>
              <a:gdLst/>
              <a:ahLst/>
              <a:cxnLst/>
              <a:rect l="l" t="t" r="r" b="b"/>
              <a:pathLst>
                <a:path w="2061717" h="2061717">
                  <a:moveTo>
                    <a:pt x="0" y="0"/>
                  </a:moveTo>
                  <a:lnTo>
                    <a:pt x="2061717" y="0"/>
                  </a:lnTo>
                  <a:lnTo>
                    <a:pt x="2061717" y="2061717"/>
                  </a:lnTo>
                  <a:lnTo>
                    <a:pt x="0" y="206171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TextBox 10"/>
            <p:cNvSpPr txBox="1"/>
            <p:nvPr/>
          </p:nvSpPr>
          <p:spPr>
            <a:xfrm>
              <a:off x="0" y="2048478"/>
              <a:ext cx="2299809" cy="880533"/>
            </a:xfrm>
            <a:prstGeom prst="rect">
              <a:avLst/>
            </a:prstGeom>
          </p:spPr>
          <p:txBody>
            <a:bodyPr lIns="0" tIns="0" rIns="0" bIns="0" rtlCol="0" anchor="t">
              <a:spAutoFit/>
            </a:bodyPr>
            <a:lstStyle/>
            <a:p>
              <a:pPr algn="ctr">
                <a:lnSpc>
                  <a:spcPts val="5599"/>
                </a:lnSpc>
              </a:pPr>
              <a:r>
                <a:rPr lang="en-US" sz="3999" b="1" spc="-239">
                  <a:solidFill>
                    <a:srgbClr val="EFA8C5"/>
                  </a:solidFill>
                  <a:latin typeface="Source Han Sans KR Bold"/>
                  <a:ea typeface="Source Han Sans KR Bold"/>
                  <a:cs typeface="Source Han Sans KR Bold"/>
                  <a:sym typeface="Source Han Sans KR Bold"/>
                </a:rPr>
                <a:t>Patient</a:t>
              </a:r>
            </a:p>
          </p:txBody>
        </p:sp>
      </p:grpSp>
      <p:sp>
        <p:nvSpPr>
          <p:cNvPr id="11" name="AutoShape 11"/>
          <p:cNvSpPr/>
          <p:nvPr/>
        </p:nvSpPr>
        <p:spPr>
          <a:xfrm flipV="1">
            <a:off x="4219597" y="5834539"/>
            <a:ext cx="1325327" cy="0"/>
          </a:xfrm>
          <a:prstGeom prst="line">
            <a:avLst/>
          </a:prstGeom>
          <a:ln w="57150" cap="flat">
            <a:solidFill>
              <a:srgbClr val="EE2076"/>
            </a:solidFill>
            <a:prstDash val="solid"/>
            <a:headEnd type="none" w="sm" len="sm"/>
            <a:tailEnd type="arrow" w="med" len="sm"/>
          </a:ln>
        </p:spPr>
      </p:sp>
      <p:grpSp>
        <p:nvGrpSpPr>
          <p:cNvPr id="12" name="Group 12"/>
          <p:cNvGrpSpPr/>
          <p:nvPr/>
        </p:nvGrpSpPr>
        <p:grpSpPr>
          <a:xfrm>
            <a:off x="15433093" y="4916087"/>
            <a:ext cx="1724857" cy="2196759"/>
            <a:chOff x="0" y="0"/>
            <a:chExt cx="2299809" cy="2929012"/>
          </a:xfrm>
        </p:grpSpPr>
        <p:sp>
          <p:nvSpPr>
            <p:cNvPr id="13" name="Freeform 13"/>
            <p:cNvSpPr/>
            <p:nvPr/>
          </p:nvSpPr>
          <p:spPr>
            <a:xfrm>
              <a:off x="119046" y="0"/>
              <a:ext cx="2061717" cy="2061717"/>
            </a:xfrm>
            <a:custGeom>
              <a:avLst/>
              <a:gdLst/>
              <a:ahLst/>
              <a:cxnLst/>
              <a:rect l="l" t="t" r="r" b="b"/>
              <a:pathLst>
                <a:path w="2061717" h="2061717">
                  <a:moveTo>
                    <a:pt x="0" y="0"/>
                  </a:moveTo>
                  <a:lnTo>
                    <a:pt x="2061717" y="0"/>
                  </a:lnTo>
                  <a:lnTo>
                    <a:pt x="2061717" y="2061717"/>
                  </a:lnTo>
                  <a:lnTo>
                    <a:pt x="0" y="206171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TextBox 14"/>
            <p:cNvSpPr txBox="1"/>
            <p:nvPr/>
          </p:nvSpPr>
          <p:spPr>
            <a:xfrm>
              <a:off x="0" y="2048478"/>
              <a:ext cx="2299809" cy="880533"/>
            </a:xfrm>
            <a:prstGeom prst="rect">
              <a:avLst/>
            </a:prstGeom>
          </p:spPr>
          <p:txBody>
            <a:bodyPr lIns="0" tIns="0" rIns="0" bIns="0" rtlCol="0" anchor="t">
              <a:spAutoFit/>
            </a:bodyPr>
            <a:lstStyle/>
            <a:p>
              <a:pPr algn="ctr">
                <a:lnSpc>
                  <a:spcPts val="5599"/>
                </a:lnSpc>
              </a:pPr>
              <a:r>
                <a:rPr lang="en-US" sz="3999" b="1" spc="-239">
                  <a:solidFill>
                    <a:srgbClr val="1DB0F8"/>
                  </a:solidFill>
                  <a:latin typeface="Source Han Sans KR Bold"/>
                  <a:ea typeface="Source Han Sans KR Bold"/>
                  <a:cs typeface="Source Han Sans KR Bold"/>
                  <a:sym typeface="Source Han Sans KR Bold"/>
                </a:rPr>
                <a:t>Helper</a:t>
              </a:r>
            </a:p>
          </p:txBody>
        </p:sp>
      </p:grpSp>
      <p:sp>
        <p:nvSpPr>
          <p:cNvPr id="15" name="AutoShape 15"/>
          <p:cNvSpPr/>
          <p:nvPr/>
        </p:nvSpPr>
        <p:spPr>
          <a:xfrm>
            <a:off x="10112064" y="5834539"/>
            <a:ext cx="4605382" cy="0"/>
          </a:xfrm>
          <a:prstGeom prst="line">
            <a:avLst/>
          </a:prstGeom>
          <a:ln w="57150" cap="flat">
            <a:solidFill>
              <a:srgbClr val="EE2076"/>
            </a:solidFill>
            <a:prstDash val="solid"/>
            <a:headEnd type="none" w="sm" len="sm"/>
            <a:tailEnd type="arrow" w="med" len="sm"/>
          </a:ln>
        </p:spPr>
      </p:sp>
      <p:sp>
        <p:nvSpPr>
          <p:cNvPr id="16" name="TextBox 16"/>
          <p:cNvSpPr txBox="1"/>
          <p:nvPr/>
        </p:nvSpPr>
        <p:spPr>
          <a:xfrm>
            <a:off x="14717446" y="10214931"/>
            <a:ext cx="1847897" cy="596900"/>
          </a:xfrm>
          <a:prstGeom prst="rect">
            <a:avLst/>
          </a:prstGeom>
        </p:spPr>
        <p:txBody>
          <a:bodyPr lIns="0" tIns="0" rIns="0" bIns="0" rtlCol="0" anchor="t">
            <a:spAutoFit/>
          </a:bodyPr>
          <a:lstStyle/>
          <a:p>
            <a:pPr algn="ctr">
              <a:lnSpc>
                <a:spcPts val="4900"/>
              </a:lnSpc>
            </a:pPr>
            <a:r>
              <a:rPr lang="en-US" sz="3500" spc="-350">
                <a:solidFill>
                  <a:srgbClr val="000000"/>
                </a:solidFill>
                <a:latin typeface="Source Han Sans KR"/>
                <a:ea typeface="Source Han Sans KR"/>
                <a:cs typeface="Source Han Sans KR"/>
                <a:sym typeface="Source Han Sans KR"/>
              </a:rPr>
              <a:t>Scanning</a:t>
            </a:r>
          </a:p>
        </p:txBody>
      </p:sp>
      <p:grpSp>
        <p:nvGrpSpPr>
          <p:cNvPr id="17" name="Group 17"/>
          <p:cNvGrpSpPr/>
          <p:nvPr/>
        </p:nvGrpSpPr>
        <p:grpSpPr>
          <a:xfrm>
            <a:off x="10960321" y="5426518"/>
            <a:ext cx="2621467" cy="816044"/>
            <a:chOff x="0" y="0"/>
            <a:chExt cx="3495289" cy="1088058"/>
          </a:xfrm>
        </p:grpSpPr>
        <p:grpSp>
          <p:nvGrpSpPr>
            <p:cNvPr id="18" name="Group 18"/>
            <p:cNvGrpSpPr/>
            <p:nvPr/>
          </p:nvGrpSpPr>
          <p:grpSpPr>
            <a:xfrm>
              <a:off x="0" y="0"/>
              <a:ext cx="3495289" cy="1088058"/>
              <a:chOff x="0" y="0"/>
              <a:chExt cx="1027287" cy="319787"/>
            </a:xfrm>
          </p:grpSpPr>
          <p:sp>
            <p:nvSpPr>
              <p:cNvPr id="19" name="Freeform 19"/>
              <p:cNvSpPr/>
              <p:nvPr/>
            </p:nvSpPr>
            <p:spPr>
              <a:xfrm>
                <a:off x="0" y="0"/>
                <a:ext cx="1027287" cy="319787"/>
              </a:xfrm>
              <a:custGeom>
                <a:avLst/>
                <a:gdLst/>
                <a:ahLst/>
                <a:cxnLst/>
                <a:rect l="l" t="t" r="r" b="b"/>
                <a:pathLst>
                  <a:path w="1027287" h="319787">
                    <a:moveTo>
                      <a:pt x="159893" y="0"/>
                    </a:moveTo>
                    <a:lnTo>
                      <a:pt x="867393" y="0"/>
                    </a:lnTo>
                    <a:cubicBezTo>
                      <a:pt x="909800" y="0"/>
                      <a:pt x="950469" y="16846"/>
                      <a:pt x="980455" y="46832"/>
                    </a:cubicBezTo>
                    <a:cubicBezTo>
                      <a:pt x="1010441" y="76818"/>
                      <a:pt x="1027287" y="117487"/>
                      <a:pt x="1027287" y="159893"/>
                    </a:cubicBezTo>
                    <a:lnTo>
                      <a:pt x="1027287" y="159893"/>
                    </a:lnTo>
                    <a:cubicBezTo>
                      <a:pt x="1027287" y="202300"/>
                      <a:pt x="1010441" y="242969"/>
                      <a:pt x="980455" y="272955"/>
                    </a:cubicBezTo>
                    <a:cubicBezTo>
                      <a:pt x="950469" y="302941"/>
                      <a:pt x="909800" y="319787"/>
                      <a:pt x="867393" y="319787"/>
                    </a:cubicBezTo>
                    <a:lnTo>
                      <a:pt x="159893" y="319787"/>
                    </a:lnTo>
                    <a:cubicBezTo>
                      <a:pt x="117487" y="319787"/>
                      <a:pt x="76818" y="302941"/>
                      <a:pt x="46832" y="272955"/>
                    </a:cubicBezTo>
                    <a:cubicBezTo>
                      <a:pt x="16846" y="242969"/>
                      <a:pt x="0" y="202300"/>
                      <a:pt x="0" y="159893"/>
                    </a:cubicBezTo>
                    <a:lnTo>
                      <a:pt x="0" y="159893"/>
                    </a:lnTo>
                    <a:cubicBezTo>
                      <a:pt x="0" y="117487"/>
                      <a:pt x="16846" y="76818"/>
                      <a:pt x="46832" y="46832"/>
                    </a:cubicBezTo>
                    <a:cubicBezTo>
                      <a:pt x="76818" y="16846"/>
                      <a:pt x="117487" y="0"/>
                      <a:pt x="159893" y="0"/>
                    </a:cubicBezTo>
                    <a:close/>
                  </a:path>
                </a:pathLst>
              </a:custGeom>
              <a:solidFill>
                <a:srgbClr val="E90162"/>
              </a:solidFill>
            </p:spPr>
          </p:sp>
          <p:sp>
            <p:nvSpPr>
              <p:cNvPr id="20" name="TextBox 20"/>
              <p:cNvSpPr txBox="1"/>
              <p:nvPr/>
            </p:nvSpPr>
            <p:spPr>
              <a:xfrm>
                <a:off x="0" y="-38100"/>
                <a:ext cx="1027287" cy="357887"/>
              </a:xfrm>
              <a:prstGeom prst="rect">
                <a:avLst/>
              </a:prstGeom>
            </p:spPr>
            <p:txBody>
              <a:bodyPr lIns="34142" tIns="34142" rIns="34142" bIns="34142" rtlCol="0" anchor="ctr"/>
              <a:lstStyle/>
              <a:p>
                <a:pPr algn="ctr">
                  <a:lnSpc>
                    <a:spcPts val="3079"/>
                  </a:lnSpc>
                </a:pPr>
                <a:endParaRPr/>
              </a:p>
            </p:txBody>
          </p:sp>
        </p:grpSp>
        <p:sp>
          <p:nvSpPr>
            <p:cNvPr id="21" name="TextBox 21"/>
            <p:cNvSpPr txBox="1"/>
            <p:nvPr/>
          </p:nvSpPr>
          <p:spPr>
            <a:xfrm>
              <a:off x="402970" y="123871"/>
              <a:ext cx="2689349" cy="773642"/>
            </a:xfrm>
            <a:prstGeom prst="rect">
              <a:avLst/>
            </a:prstGeom>
          </p:spPr>
          <p:txBody>
            <a:bodyPr lIns="0" tIns="0" rIns="0" bIns="0" rtlCol="0" anchor="t">
              <a:spAutoFit/>
            </a:bodyPr>
            <a:lstStyle/>
            <a:p>
              <a:pPr algn="ctr">
                <a:lnSpc>
                  <a:spcPts val="4900"/>
                </a:lnSpc>
                <a:spcBef>
                  <a:spcPct val="0"/>
                </a:spcBef>
              </a:pPr>
              <a:r>
                <a:rPr lang="en-US" sz="3500" b="1">
                  <a:solidFill>
                    <a:srgbClr val="FEFBEE"/>
                  </a:solidFill>
                  <a:latin typeface="Source Han Sans KR Bold"/>
                  <a:ea typeface="Source Han Sans KR Bold"/>
                  <a:cs typeface="Source Han Sans KR Bold"/>
                  <a:sym typeface="Source Han Sans KR Bold"/>
                </a:rPr>
                <a:t>탐색 성공</a:t>
              </a:r>
            </a:p>
          </p:txBody>
        </p:sp>
      </p:grpSp>
      <p:sp>
        <p:nvSpPr>
          <p:cNvPr id="23" name="TextBox 23"/>
          <p:cNvSpPr txBox="1"/>
          <p:nvPr/>
        </p:nvSpPr>
        <p:spPr>
          <a:xfrm>
            <a:off x="7991282" y="4107402"/>
            <a:ext cx="2516560" cy="1216025"/>
          </a:xfrm>
          <a:prstGeom prst="rect">
            <a:avLst/>
          </a:prstGeom>
        </p:spPr>
        <p:txBody>
          <a:bodyPr lIns="0" tIns="0" rIns="0" bIns="0" rtlCol="0" anchor="t">
            <a:spAutoFit/>
          </a:bodyPr>
          <a:lstStyle/>
          <a:p>
            <a:pPr algn="ctr">
              <a:lnSpc>
                <a:spcPts val="4900"/>
              </a:lnSpc>
            </a:pPr>
            <a:r>
              <a:rPr lang="en-US" sz="3500" b="1" spc="-350">
                <a:solidFill>
                  <a:srgbClr val="000000"/>
                </a:solidFill>
                <a:latin typeface="Source Han Sans KR Medium"/>
                <a:ea typeface="Source Han Sans KR Medium"/>
                <a:cs typeface="Source Han Sans KR Medium"/>
                <a:sym typeface="Source Han Sans KR Medium"/>
              </a:rPr>
              <a:t>일치하는 UUID</a:t>
            </a:r>
          </a:p>
          <a:p>
            <a:pPr algn="ctr">
              <a:lnSpc>
                <a:spcPts val="4900"/>
              </a:lnSpc>
            </a:pPr>
            <a:r>
              <a:rPr lang="en-US" sz="3500" b="1" spc="-350">
                <a:solidFill>
                  <a:srgbClr val="000000"/>
                </a:solidFill>
                <a:latin typeface="Source Han Sans KR Medium"/>
                <a:ea typeface="Source Han Sans KR Medium"/>
                <a:cs typeface="Source Han Sans KR Medium"/>
                <a:sym typeface="Source Han Sans KR Medium"/>
              </a:rPr>
              <a:t>Scanning</a:t>
            </a:r>
          </a:p>
        </p:txBody>
      </p:sp>
      <p:grpSp>
        <p:nvGrpSpPr>
          <p:cNvPr id="24" name="Group 24"/>
          <p:cNvGrpSpPr/>
          <p:nvPr/>
        </p:nvGrpSpPr>
        <p:grpSpPr>
          <a:xfrm>
            <a:off x="687898" y="642722"/>
            <a:ext cx="2826878" cy="771956"/>
            <a:chOff x="0" y="0"/>
            <a:chExt cx="3769170" cy="1029274"/>
          </a:xfrm>
        </p:grpSpPr>
        <p:grpSp>
          <p:nvGrpSpPr>
            <p:cNvPr id="25" name="Group 25"/>
            <p:cNvGrpSpPr/>
            <p:nvPr/>
          </p:nvGrpSpPr>
          <p:grpSpPr>
            <a:xfrm>
              <a:off x="0" y="0"/>
              <a:ext cx="3769170" cy="1029274"/>
              <a:chOff x="0" y="0"/>
              <a:chExt cx="997571" cy="272414"/>
            </a:xfrm>
          </p:grpSpPr>
          <p:sp>
            <p:nvSpPr>
              <p:cNvPr id="26" name="Freeform 26"/>
              <p:cNvSpPr/>
              <p:nvPr/>
            </p:nvSpPr>
            <p:spPr>
              <a:xfrm>
                <a:off x="0" y="0"/>
                <a:ext cx="997571" cy="272414"/>
              </a:xfrm>
              <a:custGeom>
                <a:avLst/>
                <a:gdLst/>
                <a:ahLst/>
                <a:cxnLst/>
                <a:rect l="l" t="t" r="r" b="b"/>
                <a:pathLst>
                  <a:path w="997571" h="272414">
                    <a:moveTo>
                      <a:pt x="136207" y="0"/>
                    </a:moveTo>
                    <a:lnTo>
                      <a:pt x="861364" y="0"/>
                    </a:lnTo>
                    <a:cubicBezTo>
                      <a:pt x="897488" y="0"/>
                      <a:pt x="932133" y="14350"/>
                      <a:pt x="957677" y="39894"/>
                    </a:cubicBezTo>
                    <a:cubicBezTo>
                      <a:pt x="983221" y="65438"/>
                      <a:pt x="997571" y="100083"/>
                      <a:pt x="997571" y="136207"/>
                    </a:cubicBezTo>
                    <a:lnTo>
                      <a:pt x="997571" y="136207"/>
                    </a:lnTo>
                    <a:cubicBezTo>
                      <a:pt x="997571" y="172331"/>
                      <a:pt x="983221" y="206976"/>
                      <a:pt x="957677" y="232520"/>
                    </a:cubicBezTo>
                    <a:cubicBezTo>
                      <a:pt x="932133" y="258063"/>
                      <a:pt x="897488" y="272414"/>
                      <a:pt x="86136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27" name="TextBox 27"/>
              <p:cNvSpPr txBox="1"/>
              <p:nvPr/>
            </p:nvSpPr>
            <p:spPr>
              <a:xfrm>
                <a:off x="0" y="-38100"/>
                <a:ext cx="997571" cy="310514"/>
              </a:xfrm>
              <a:prstGeom prst="rect">
                <a:avLst/>
              </a:prstGeom>
            </p:spPr>
            <p:txBody>
              <a:bodyPr lIns="50800" tIns="50800" rIns="50800" bIns="50800" rtlCol="0" anchor="ctr"/>
              <a:lstStyle/>
              <a:p>
                <a:pPr algn="ctr">
                  <a:lnSpc>
                    <a:spcPts val="3079"/>
                  </a:lnSpc>
                </a:pPr>
                <a:endParaRPr/>
              </a:p>
            </p:txBody>
          </p:sp>
        </p:grpSp>
        <p:sp>
          <p:nvSpPr>
            <p:cNvPr id="28" name="TextBox 28"/>
            <p:cNvSpPr txBox="1"/>
            <p:nvPr/>
          </p:nvSpPr>
          <p:spPr>
            <a:xfrm>
              <a:off x="448375" y="97210"/>
              <a:ext cx="2872421"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근거리 통신</a:t>
              </a:r>
            </a:p>
          </p:txBody>
        </p:sp>
      </p:grpSp>
      <p:sp>
        <p:nvSpPr>
          <p:cNvPr id="29" name="TextBox 29"/>
          <p:cNvSpPr txBox="1"/>
          <p:nvPr/>
        </p:nvSpPr>
        <p:spPr>
          <a:xfrm>
            <a:off x="1028700" y="1673684"/>
            <a:ext cx="4623977" cy="2797174"/>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BLE</a:t>
            </a:r>
          </a:p>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헬퍼 연결</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23056" y="2937344"/>
            <a:ext cx="5794391" cy="5794391"/>
          </a:xfrm>
          <a:custGeom>
            <a:avLst/>
            <a:gdLst/>
            <a:ahLst/>
            <a:cxnLst/>
            <a:rect l="l" t="t" r="r" b="b"/>
            <a:pathLst>
              <a:path w="5794391" h="5794391">
                <a:moveTo>
                  <a:pt x="0" y="0"/>
                </a:moveTo>
                <a:lnTo>
                  <a:pt x="5794390" y="0"/>
                </a:lnTo>
                <a:lnTo>
                  <a:pt x="5794390" y="5794391"/>
                </a:lnTo>
                <a:lnTo>
                  <a:pt x="0" y="5794391"/>
                </a:lnTo>
                <a:lnTo>
                  <a:pt x="0" y="0"/>
                </a:lnTo>
                <a:close/>
              </a:path>
            </a:pathLst>
          </a:custGeom>
          <a:blipFill>
            <a:blip r:embed="rId2">
              <a:alphaModFix amt="15000"/>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926788" y="5426518"/>
            <a:ext cx="2621467" cy="816044"/>
            <a:chOff x="0" y="0"/>
            <a:chExt cx="3495289" cy="1088058"/>
          </a:xfrm>
        </p:grpSpPr>
        <p:grpSp>
          <p:nvGrpSpPr>
            <p:cNvPr id="4" name="Group 4"/>
            <p:cNvGrpSpPr/>
            <p:nvPr/>
          </p:nvGrpSpPr>
          <p:grpSpPr>
            <a:xfrm>
              <a:off x="0" y="0"/>
              <a:ext cx="3495289" cy="1088058"/>
              <a:chOff x="0" y="0"/>
              <a:chExt cx="1027287" cy="319787"/>
            </a:xfrm>
          </p:grpSpPr>
          <p:sp>
            <p:nvSpPr>
              <p:cNvPr id="5" name="Freeform 5"/>
              <p:cNvSpPr/>
              <p:nvPr/>
            </p:nvSpPr>
            <p:spPr>
              <a:xfrm>
                <a:off x="0" y="0"/>
                <a:ext cx="1027287" cy="319787"/>
              </a:xfrm>
              <a:custGeom>
                <a:avLst/>
                <a:gdLst/>
                <a:ahLst/>
                <a:cxnLst/>
                <a:rect l="l" t="t" r="r" b="b"/>
                <a:pathLst>
                  <a:path w="1027287" h="319787">
                    <a:moveTo>
                      <a:pt x="159893" y="0"/>
                    </a:moveTo>
                    <a:lnTo>
                      <a:pt x="867393" y="0"/>
                    </a:lnTo>
                    <a:cubicBezTo>
                      <a:pt x="909800" y="0"/>
                      <a:pt x="950469" y="16846"/>
                      <a:pt x="980455" y="46832"/>
                    </a:cubicBezTo>
                    <a:cubicBezTo>
                      <a:pt x="1010441" y="76818"/>
                      <a:pt x="1027287" y="117487"/>
                      <a:pt x="1027287" y="159893"/>
                    </a:cubicBezTo>
                    <a:lnTo>
                      <a:pt x="1027287" y="159893"/>
                    </a:lnTo>
                    <a:cubicBezTo>
                      <a:pt x="1027287" y="202300"/>
                      <a:pt x="1010441" y="242969"/>
                      <a:pt x="980455" y="272955"/>
                    </a:cubicBezTo>
                    <a:cubicBezTo>
                      <a:pt x="950469" y="302941"/>
                      <a:pt x="909800" y="319787"/>
                      <a:pt x="867393" y="319787"/>
                    </a:cubicBezTo>
                    <a:lnTo>
                      <a:pt x="159893" y="319787"/>
                    </a:lnTo>
                    <a:cubicBezTo>
                      <a:pt x="117487" y="319787"/>
                      <a:pt x="76818" y="302941"/>
                      <a:pt x="46832" y="272955"/>
                    </a:cubicBezTo>
                    <a:cubicBezTo>
                      <a:pt x="16846" y="242969"/>
                      <a:pt x="0" y="202300"/>
                      <a:pt x="0" y="159893"/>
                    </a:cubicBezTo>
                    <a:lnTo>
                      <a:pt x="0" y="159893"/>
                    </a:lnTo>
                    <a:cubicBezTo>
                      <a:pt x="0" y="117487"/>
                      <a:pt x="16846" y="76818"/>
                      <a:pt x="46832" y="46832"/>
                    </a:cubicBezTo>
                    <a:cubicBezTo>
                      <a:pt x="76818" y="16846"/>
                      <a:pt x="117487" y="0"/>
                      <a:pt x="159893" y="0"/>
                    </a:cubicBezTo>
                    <a:close/>
                  </a:path>
                </a:pathLst>
              </a:custGeom>
              <a:solidFill>
                <a:srgbClr val="E90162"/>
              </a:solidFill>
            </p:spPr>
          </p:sp>
          <p:sp>
            <p:nvSpPr>
              <p:cNvPr id="6" name="TextBox 6"/>
              <p:cNvSpPr txBox="1"/>
              <p:nvPr/>
            </p:nvSpPr>
            <p:spPr>
              <a:xfrm>
                <a:off x="0" y="-38100"/>
                <a:ext cx="1027287" cy="357887"/>
              </a:xfrm>
              <a:prstGeom prst="rect">
                <a:avLst/>
              </a:prstGeom>
            </p:spPr>
            <p:txBody>
              <a:bodyPr lIns="34142" tIns="34142" rIns="34142" bIns="34142" rtlCol="0" anchor="ctr"/>
              <a:lstStyle/>
              <a:p>
                <a:pPr algn="ctr">
                  <a:lnSpc>
                    <a:spcPts val="3079"/>
                  </a:lnSpc>
                </a:pPr>
                <a:endParaRPr/>
              </a:p>
            </p:txBody>
          </p:sp>
        </p:grpSp>
        <p:sp>
          <p:nvSpPr>
            <p:cNvPr id="7" name="TextBox 7"/>
            <p:cNvSpPr txBox="1"/>
            <p:nvPr/>
          </p:nvSpPr>
          <p:spPr>
            <a:xfrm>
              <a:off x="402970" y="123871"/>
              <a:ext cx="2689349" cy="773642"/>
            </a:xfrm>
            <a:prstGeom prst="rect">
              <a:avLst/>
            </a:prstGeom>
          </p:spPr>
          <p:txBody>
            <a:bodyPr lIns="0" tIns="0" rIns="0" bIns="0" rtlCol="0" anchor="t">
              <a:spAutoFit/>
            </a:bodyPr>
            <a:lstStyle/>
            <a:p>
              <a:pPr algn="ctr">
                <a:lnSpc>
                  <a:spcPts val="4900"/>
                </a:lnSpc>
                <a:spcBef>
                  <a:spcPct val="0"/>
                </a:spcBef>
              </a:pPr>
              <a:r>
                <a:rPr lang="en-US" sz="3500" b="1">
                  <a:solidFill>
                    <a:srgbClr val="FEFBEE"/>
                  </a:solidFill>
                  <a:latin typeface="Source Han Sans KR Bold"/>
                  <a:ea typeface="Source Han Sans KR Bold"/>
                  <a:cs typeface="Source Han Sans KR Bold"/>
                  <a:sym typeface="Source Han Sans KR Bold"/>
                </a:rPr>
                <a:t>CPR 시작</a:t>
              </a:r>
            </a:p>
          </p:txBody>
        </p:sp>
      </p:grpSp>
      <p:grpSp>
        <p:nvGrpSpPr>
          <p:cNvPr id="8" name="Group 8"/>
          <p:cNvGrpSpPr/>
          <p:nvPr/>
        </p:nvGrpSpPr>
        <p:grpSpPr>
          <a:xfrm>
            <a:off x="6135622" y="4921055"/>
            <a:ext cx="1724857" cy="2196759"/>
            <a:chOff x="0" y="0"/>
            <a:chExt cx="2299809" cy="2929012"/>
          </a:xfrm>
        </p:grpSpPr>
        <p:sp>
          <p:nvSpPr>
            <p:cNvPr id="9" name="Freeform 9"/>
            <p:cNvSpPr/>
            <p:nvPr/>
          </p:nvSpPr>
          <p:spPr>
            <a:xfrm>
              <a:off x="119046" y="0"/>
              <a:ext cx="2061717" cy="2061717"/>
            </a:xfrm>
            <a:custGeom>
              <a:avLst/>
              <a:gdLst/>
              <a:ahLst/>
              <a:cxnLst/>
              <a:rect l="l" t="t" r="r" b="b"/>
              <a:pathLst>
                <a:path w="2061717" h="2061717">
                  <a:moveTo>
                    <a:pt x="0" y="0"/>
                  </a:moveTo>
                  <a:lnTo>
                    <a:pt x="2061717" y="0"/>
                  </a:lnTo>
                  <a:lnTo>
                    <a:pt x="2061717" y="2061717"/>
                  </a:lnTo>
                  <a:lnTo>
                    <a:pt x="0" y="206171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TextBox 10"/>
            <p:cNvSpPr txBox="1"/>
            <p:nvPr/>
          </p:nvSpPr>
          <p:spPr>
            <a:xfrm>
              <a:off x="0" y="2048478"/>
              <a:ext cx="2299809" cy="880533"/>
            </a:xfrm>
            <a:prstGeom prst="rect">
              <a:avLst/>
            </a:prstGeom>
          </p:spPr>
          <p:txBody>
            <a:bodyPr lIns="0" tIns="0" rIns="0" bIns="0" rtlCol="0" anchor="t">
              <a:spAutoFit/>
            </a:bodyPr>
            <a:lstStyle/>
            <a:p>
              <a:pPr algn="ctr">
                <a:lnSpc>
                  <a:spcPts val="5599"/>
                </a:lnSpc>
              </a:pPr>
              <a:r>
                <a:rPr lang="en-US" sz="3999" b="1" spc="-239">
                  <a:solidFill>
                    <a:srgbClr val="EFA8C5"/>
                  </a:solidFill>
                  <a:latin typeface="Source Han Sans KR Bold"/>
                  <a:ea typeface="Source Han Sans KR Bold"/>
                  <a:cs typeface="Source Han Sans KR Bold"/>
                  <a:sym typeface="Source Han Sans KR Bold"/>
                </a:rPr>
                <a:t>Patient</a:t>
              </a:r>
            </a:p>
          </p:txBody>
        </p:sp>
      </p:grpSp>
      <p:sp>
        <p:nvSpPr>
          <p:cNvPr id="11" name="AutoShape 11"/>
          <p:cNvSpPr/>
          <p:nvPr/>
        </p:nvSpPr>
        <p:spPr>
          <a:xfrm flipV="1">
            <a:off x="4219597" y="5834539"/>
            <a:ext cx="1325327" cy="0"/>
          </a:xfrm>
          <a:prstGeom prst="line">
            <a:avLst/>
          </a:prstGeom>
          <a:ln w="57150" cap="flat">
            <a:solidFill>
              <a:srgbClr val="EE2076"/>
            </a:solidFill>
            <a:prstDash val="solid"/>
            <a:headEnd type="none" w="sm" len="sm"/>
            <a:tailEnd type="arrow" w="med" len="sm"/>
          </a:ln>
        </p:spPr>
      </p:sp>
      <p:grpSp>
        <p:nvGrpSpPr>
          <p:cNvPr id="12" name="Group 12"/>
          <p:cNvGrpSpPr/>
          <p:nvPr/>
        </p:nvGrpSpPr>
        <p:grpSpPr>
          <a:xfrm>
            <a:off x="15433093" y="4916087"/>
            <a:ext cx="1724857" cy="2196759"/>
            <a:chOff x="0" y="0"/>
            <a:chExt cx="2299809" cy="2929012"/>
          </a:xfrm>
        </p:grpSpPr>
        <p:sp>
          <p:nvSpPr>
            <p:cNvPr id="13" name="Freeform 13"/>
            <p:cNvSpPr/>
            <p:nvPr/>
          </p:nvSpPr>
          <p:spPr>
            <a:xfrm>
              <a:off x="119046" y="0"/>
              <a:ext cx="2061717" cy="2061717"/>
            </a:xfrm>
            <a:custGeom>
              <a:avLst/>
              <a:gdLst/>
              <a:ahLst/>
              <a:cxnLst/>
              <a:rect l="l" t="t" r="r" b="b"/>
              <a:pathLst>
                <a:path w="2061717" h="2061717">
                  <a:moveTo>
                    <a:pt x="0" y="0"/>
                  </a:moveTo>
                  <a:lnTo>
                    <a:pt x="2061717" y="0"/>
                  </a:lnTo>
                  <a:lnTo>
                    <a:pt x="2061717" y="2061717"/>
                  </a:lnTo>
                  <a:lnTo>
                    <a:pt x="0" y="2061717"/>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TextBox 14"/>
            <p:cNvSpPr txBox="1"/>
            <p:nvPr/>
          </p:nvSpPr>
          <p:spPr>
            <a:xfrm>
              <a:off x="0" y="2048478"/>
              <a:ext cx="2299809" cy="880533"/>
            </a:xfrm>
            <a:prstGeom prst="rect">
              <a:avLst/>
            </a:prstGeom>
          </p:spPr>
          <p:txBody>
            <a:bodyPr lIns="0" tIns="0" rIns="0" bIns="0" rtlCol="0" anchor="t">
              <a:spAutoFit/>
            </a:bodyPr>
            <a:lstStyle/>
            <a:p>
              <a:pPr algn="ctr">
                <a:lnSpc>
                  <a:spcPts val="5599"/>
                </a:lnSpc>
              </a:pPr>
              <a:r>
                <a:rPr lang="en-US" sz="3999" b="1" spc="-239">
                  <a:solidFill>
                    <a:srgbClr val="1DB0F8"/>
                  </a:solidFill>
                  <a:latin typeface="Source Han Sans KR Bold"/>
                  <a:ea typeface="Source Han Sans KR Bold"/>
                  <a:cs typeface="Source Han Sans KR Bold"/>
                  <a:sym typeface="Source Han Sans KR Bold"/>
                </a:rPr>
                <a:t>Helper</a:t>
              </a:r>
            </a:p>
          </p:txBody>
        </p:sp>
      </p:grpSp>
      <p:sp>
        <p:nvSpPr>
          <p:cNvPr id="15" name="AutoShape 15"/>
          <p:cNvSpPr/>
          <p:nvPr/>
        </p:nvSpPr>
        <p:spPr>
          <a:xfrm flipH="1">
            <a:off x="8257055" y="5834539"/>
            <a:ext cx="6855993" cy="0"/>
          </a:xfrm>
          <a:prstGeom prst="line">
            <a:avLst/>
          </a:prstGeom>
          <a:ln w="57150" cap="flat">
            <a:solidFill>
              <a:srgbClr val="EE2076"/>
            </a:solidFill>
            <a:prstDash val="lgDash"/>
            <a:headEnd type="oval" w="lg" len="lg"/>
            <a:tailEnd type="oval" w="lg" len="lg"/>
          </a:ln>
        </p:spPr>
      </p:sp>
      <p:sp>
        <p:nvSpPr>
          <p:cNvPr id="17" name="TextBox 17"/>
          <p:cNvSpPr txBox="1"/>
          <p:nvPr/>
        </p:nvSpPr>
        <p:spPr>
          <a:xfrm>
            <a:off x="14717446" y="10214931"/>
            <a:ext cx="1847897" cy="596900"/>
          </a:xfrm>
          <a:prstGeom prst="rect">
            <a:avLst/>
          </a:prstGeom>
        </p:spPr>
        <p:txBody>
          <a:bodyPr lIns="0" tIns="0" rIns="0" bIns="0" rtlCol="0" anchor="t">
            <a:spAutoFit/>
          </a:bodyPr>
          <a:lstStyle/>
          <a:p>
            <a:pPr algn="ctr">
              <a:lnSpc>
                <a:spcPts val="4900"/>
              </a:lnSpc>
            </a:pPr>
            <a:r>
              <a:rPr lang="en-US" sz="3500" spc="-350">
                <a:solidFill>
                  <a:srgbClr val="000000"/>
                </a:solidFill>
                <a:latin typeface="Source Han Sans KR"/>
                <a:ea typeface="Source Han Sans KR"/>
                <a:cs typeface="Source Han Sans KR"/>
                <a:sym typeface="Source Han Sans KR"/>
              </a:rPr>
              <a:t>Scanning</a:t>
            </a:r>
          </a:p>
        </p:txBody>
      </p:sp>
      <p:sp>
        <p:nvSpPr>
          <p:cNvPr id="18" name="TextBox 18"/>
          <p:cNvSpPr txBox="1"/>
          <p:nvPr/>
        </p:nvSpPr>
        <p:spPr>
          <a:xfrm>
            <a:off x="10709992" y="3973969"/>
            <a:ext cx="2220518" cy="762000"/>
          </a:xfrm>
          <a:prstGeom prst="rect">
            <a:avLst/>
          </a:prstGeom>
        </p:spPr>
        <p:txBody>
          <a:bodyPr lIns="0" tIns="0" rIns="0" bIns="0" rtlCol="0" anchor="t">
            <a:spAutoFit/>
          </a:bodyPr>
          <a:lstStyle/>
          <a:p>
            <a:pPr algn="ctr">
              <a:lnSpc>
                <a:spcPts val="6299"/>
              </a:lnSpc>
              <a:spcBef>
                <a:spcPct val="0"/>
              </a:spcBef>
            </a:pPr>
            <a:r>
              <a:rPr lang="en-US" sz="4500" b="1" spc="-270">
                <a:solidFill>
                  <a:srgbClr val="3979FA"/>
                </a:solidFill>
                <a:latin typeface="Source Han Sans KR Bold"/>
                <a:ea typeface="Source Han Sans KR Bold"/>
                <a:cs typeface="Source Han Sans KR Bold"/>
                <a:sym typeface="Source Han Sans KR Bold"/>
              </a:rPr>
              <a:t>Connect</a:t>
            </a:r>
          </a:p>
        </p:txBody>
      </p:sp>
      <p:grpSp>
        <p:nvGrpSpPr>
          <p:cNvPr id="19" name="Group 19"/>
          <p:cNvGrpSpPr/>
          <p:nvPr/>
        </p:nvGrpSpPr>
        <p:grpSpPr>
          <a:xfrm>
            <a:off x="687898" y="642722"/>
            <a:ext cx="2826878" cy="771956"/>
            <a:chOff x="0" y="0"/>
            <a:chExt cx="3769170" cy="1029274"/>
          </a:xfrm>
        </p:grpSpPr>
        <p:grpSp>
          <p:nvGrpSpPr>
            <p:cNvPr id="20" name="Group 20"/>
            <p:cNvGrpSpPr/>
            <p:nvPr/>
          </p:nvGrpSpPr>
          <p:grpSpPr>
            <a:xfrm>
              <a:off x="0" y="0"/>
              <a:ext cx="3769170" cy="1029274"/>
              <a:chOff x="0" y="0"/>
              <a:chExt cx="997571" cy="272414"/>
            </a:xfrm>
          </p:grpSpPr>
          <p:sp>
            <p:nvSpPr>
              <p:cNvPr id="21" name="Freeform 21"/>
              <p:cNvSpPr/>
              <p:nvPr/>
            </p:nvSpPr>
            <p:spPr>
              <a:xfrm>
                <a:off x="0" y="0"/>
                <a:ext cx="997571" cy="272414"/>
              </a:xfrm>
              <a:custGeom>
                <a:avLst/>
                <a:gdLst/>
                <a:ahLst/>
                <a:cxnLst/>
                <a:rect l="l" t="t" r="r" b="b"/>
                <a:pathLst>
                  <a:path w="997571" h="272414">
                    <a:moveTo>
                      <a:pt x="136207" y="0"/>
                    </a:moveTo>
                    <a:lnTo>
                      <a:pt x="861364" y="0"/>
                    </a:lnTo>
                    <a:cubicBezTo>
                      <a:pt x="897488" y="0"/>
                      <a:pt x="932133" y="14350"/>
                      <a:pt x="957677" y="39894"/>
                    </a:cubicBezTo>
                    <a:cubicBezTo>
                      <a:pt x="983221" y="65438"/>
                      <a:pt x="997571" y="100083"/>
                      <a:pt x="997571" y="136207"/>
                    </a:cubicBezTo>
                    <a:lnTo>
                      <a:pt x="997571" y="136207"/>
                    </a:lnTo>
                    <a:cubicBezTo>
                      <a:pt x="997571" y="172331"/>
                      <a:pt x="983221" y="206976"/>
                      <a:pt x="957677" y="232520"/>
                    </a:cubicBezTo>
                    <a:cubicBezTo>
                      <a:pt x="932133" y="258063"/>
                      <a:pt x="897488" y="272414"/>
                      <a:pt x="86136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22" name="TextBox 22"/>
              <p:cNvSpPr txBox="1"/>
              <p:nvPr/>
            </p:nvSpPr>
            <p:spPr>
              <a:xfrm>
                <a:off x="0" y="-38100"/>
                <a:ext cx="997571" cy="310514"/>
              </a:xfrm>
              <a:prstGeom prst="rect">
                <a:avLst/>
              </a:prstGeom>
            </p:spPr>
            <p:txBody>
              <a:bodyPr lIns="50800" tIns="50800" rIns="50800" bIns="50800" rtlCol="0" anchor="ctr"/>
              <a:lstStyle/>
              <a:p>
                <a:pPr algn="ctr">
                  <a:lnSpc>
                    <a:spcPts val="3079"/>
                  </a:lnSpc>
                </a:pPr>
                <a:endParaRPr/>
              </a:p>
            </p:txBody>
          </p:sp>
        </p:grpSp>
        <p:sp>
          <p:nvSpPr>
            <p:cNvPr id="23" name="TextBox 23"/>
            <p:cNvSpPr txBox="1"/>
            <p:nvPr/>
          </p:nvSpPr>
          <p:spPr>
            <a:xfrm>
              <a:off x="448375" y="97210"/>
              <a:ext cx="2872421"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근거리 통신</a:t>
              </a:r>
            </a:p>
          </p:txBody>
        </p:sp>
      </p:grpSp>
      <p:sp>
        <p:nvSpPr>
          <p:cNvPr id="24" name="TextBox 24"/>
          <p:cNvSpPr txBox="1"/>
          <p:nvPr/>
        </p:nvSpPr>
        <p:spPr>
          <a:xfrm>
            <a:off x="1028700" y="1673684"/>
            <a:ext cx="4623977" cy="2797174"/>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BLE</a:t>
            </a:r>
          </a:p>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헬퍼 연결</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689211"/>
            <a:ext cx="3163989" cy="944835"/>
          </a:xfrm>
          <a:prstGeom prst="rect">
            <a:avLst/>
          </a:prstGeom>
        </p:spPr>
        <p:txBody>
          <a:bodyPr lIns="0" tIns="0" rIns="0" bIns="0" rtlCol="0" anchor="t">
            <a:spAutoFit/>
          </a:bodyPr>
          <a:lstStyle/>
          <a:p>
            <a:pPr algn="l">
              <a:lnSpc>
                <a:spcPts val="7798"/>
              </a:lnSpc>
            </a:pPr>
            <a:r>
              <a:rPr lang="en-US" sz="5570" b="1" spc="-557">
                <a:solidFill>
                  <a:srgbClr val="000000"/>
                </a:solidFill>
                <a:latin typeface="Source Han Sans KR Bold"/>
                <a:ea typeface="Source Han Sans KR Bold"/>
                <a:cs typeface="Source Han Sans KR Bold"/>
                <a:sym typeface="Source Han Sans KR Bold"/>
              </a:rPr>
              <a:t>전력 소비량</a:t>
            </a:r>
          </a:p>
        </p:txBody>
      </p:sp>
      <p:sp>
        <p:nvSpPr>
          <p:cNvPr id="3" name="TextBox 3"/>
          <p:cNvSpPr txBox="1"/>
          <p:nvPr/>
        </p:nvSpPr>
        <p:spPr>
          <a:xfrm>
            <a:off x="4586144" y="5689211"/>
            <a:ext cx="4117017" cy="944835"/>
          </a:xfrm>
          <a:prstGeom prst="rect">
            <a:avLst/>
          </a:prstGeom>
        </p:spPr>
        <p:txBody>
          <a:bodyPr lIns="0" tIns="0" rIns="0" bIns="0" rtlCol="0" anchor="t">
            <a:spAutoFit/>
          </a:bodyPr>
          <a:lstStyle/>
          <a:p>
            <a:pPr algn="l">
              <a:lnSpc>
                <a:spcPts val="7798"/>
              </a:lnSpc>
            </a:pPr>
            <a:r>
              <a:rPr lang="en-US" sz="5570" spc="-278">
                <a:solidFill>
                  <a:srgbClr val="000000"/>
                </a:solidFill>
                <a:latin typeface="Source Han Sans KR Light"/>
                <a:ea typeface="Source Han Sans KR Light"/>
                <a:cs typeface="Source Han Sans KR Light"/>
                <a:sym typeface="Source Han Sans KR Light"/>
              </a:rPr>
              <a:t>20mW</a:t>
            </a:r>
          </a:p>
        </p:txBody>
      </p:sp>
      <p:sp>
        <p:nvSpPr>
          <p:cNvPr id="4" name="Freeform 4"/>
          <p:cNvSpPr/>
          <p:nvPr/>
        </p:nvSpPr>
        <p:spPr>
          <a:xfrm>
            <a:off x="9057591" y="5793986"/>
            <a:ext cx="840060" cy="840060"/>
          </a:xfrm>
          <a:custGeom>
            <a:avLst/>
            <a:gdLst/>
            <a:ahLst/>
            <a:cxnLst/>
            <a:rect l="l" t="t" r="r" b="b"/>
            <a:pathLst>
              <a:path w="840060" h="840060">
                <a:moveTo>
                  <a:pt x="0" y="0"/>
                </a:moveTo>
                <a:lnTo>
                  <a:pt x="840061" y="0"/>
                </a:lnTo>
                <a:lnTo>
                  <a:pt x="840061" y="840060"/>
                </a:lnTo>
                <a:lnTo>
                  <a:pt x="0" y="84006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0421623" y="5689211"/>
            <a:ext cx="5142475" cy="944835"/>
          </a:xfrm>
          <a:prstGeom prst="rect">
            <a:avLst/>
          </a:prstGeom>
        </p:spPr>
        <p:txBody>
          <a:bodyPr lIns="0" tIns="0" rIns="0" bIns="0" rtlCol="0" anchor="t">
            <a:spAutoFit/>
          </a:bodyPr>
          <a:lstStyle/>
          <a:p>
            <a:pPr algn="l">
              <a:lnSpc>
                <a:spcPts val="7798"/>
              </a:lnSpc>
            </a:pPr>
            <a:r>
              <a:rPr lang="en-US" sz="5570" spc="-278">
                <a:solidFill>
                  <a:srgbClr val="000000"/>
                </a:solidFill>
                <a:latin typeface="Source Han Sans KR Light"/>
                <a:ea typeface="Source Han Sans KR Light"/>
                <a:cs typeface="Source Han Sans KR Light"/>
                <a:sym typeface="Source Han Sans KR Light"/>
              </a:rPr>
              <a:t>1.5mW ~ 2.0mW</a:t>
            </a:r>
          </a:p>
        </p:txBody>
      </p:sp>
      <p:sp>
        <p:nvSpPr>
          <p:cNvPr id="6" name="TextBox 6"/>
          <p:cNvSpPr txBox="1"/>
          <p:nvPr/>
        </p:nvSpPr>
        <p:spPr>
          <a:xfrm>
            <a:off x="1028700" y="6746016"/>
            <a:ext cx="3163989" cy="944835"/>
          </a:xfrm>
          <a:prstGeom prst="rect">
            <a:avLst/>
          </a:prstGeom>
        </p:spPr>
        <p:txBody>
          <a:bodyPr lIns="0" tIns="0" rIns="0" bIns="0" rtlCol="0" anchor="t">
            <a:spAutoFit/>
          </a:bodyPr>
          <a:lstStyle/>
          <a:p>
            <a:pPr algn="l">
              <a:lnSpc>
                <a:spcPts val="7798"/>
              </a:lnSpc>
            </a:pPr>
            <a:r>
              <a:rPr lang="en-US" sz="5570" b="1" spc="-557">
                <a:solidFill>
                  <a:srgbClr val="000000"/>
                </a:solidFill>
                <a:latin typeface="Source Han Sans KR Bold"/>
                <a:ea typeface="Source Han Sans KR Bold"/>
                <a:cs typeface="Source Han Sans KR Bold"/>
                <a:sym typeface="Source Han Sans KR Bold"/>
              </a:rPr>
              <a:t>송신 시간</a:t>
            </a:r>
          </a:p>
        </p:txBody>
      </p:sp>
      <p:sp>
        <p:nvSpPr>
          <p:cNvPr id="7" name="TextBox 7"/>
          <p:cNvSpPr txBox="1"/>
          <p:nvPr/>
        </p:nvSpPr>
        <p:spPr>
          <a:xfrm>
            <a:off x="10421623" y="6746016"/>
            <a:ext cx="4117017" cy="944835"/>
          </a:xfrm>
          <a:prstGeom prst="rect">
            <a:avLst/>
          </a:prstGeom>
        </p:spPr>
        <p:txBody>
          <a:bodyPr lIns="0" tIns="0" rIns="0" bIns="0" rtlCol="0" anchor="t">
            <a:spAutoFit/>
          </a:bodyPr>
          <a:lstStyle/>
          <a:p>
            <a:pPr algn="l">
              <a:lnSpc>
                <a:spcPts val="7798"/>
              </a:lnSpc>
            </a:pPr>
            <a:r>
              <a:rPr lang="en-US" sz="5570" spc="-278">
                <a:solidFill>
                  <a:srgbClr val="000000"/>
                </a:solidFill>
                <a:latin typeface="Source Han Sans KR Light"/>
                <a:ea typeface="Source Han Sans KR Light"/>
                <a:cs typeface="Source Han Sans KR Light"/>
                <a:sym typeface="Source Han Sans KR Light"/>
              </a:rPr>
              <a:t>최소 3ms</a:t>
            </a:r>
          </a:p>
        </p:txBody>
      </p:sp>
      <p:sp>
        <p:nvSpPr>
          <p:cNvPr id="8" name="TextBox 8"/>
          <p:cNvSpPr txBox="1"/>
          <p:nvPr/>
        </p:nvSpPr>
        <p:spPr>
          <a:xfrm>
            <a:off x="4586144" y="6746016"/>
            <a:ext cx="4117017" cy="944835"/>
          </a:xfrm>
          <a:prstGeom prst="rect">
            <a:avLst/>
          </a:prstGeom>
        </p:spPr>
        <p:txBody>
          <a:bodyPr lIns="0" tIns="0" rIns="0" bIns="0" rtlCol="0" anchor="t">
            <a:spAutoFit/>
          </a:bodyPr>
          <a:lstStyle/>
          <a:p>
            <a:pPr algn="l">
              <a:lnSpc>
                <a:spcPts val="7798"/>
              </a:lnSpc>
            </a:pPr>
            <a:r>
              <a:rPr lang="en-US" sz="5570" spc="-278">
                <a:solidFill>
                  <a:srgbClr val="000000"/>
                </a:solidFill>
                <a:latin typeface="Source Han Sans KR Light"/>
                <a:ea typeface="Source Han Sans KR Light"/>
                <a:cs typeface="Source Han Sans KR Light"/>
                <a:sym typeface="Source Han Sans KR Light"/>
              </a:rPr>
              <a:t>1000ms</a:t>
            </a:r>
          </a:p>
        </p:txBody>
      </p:sp>
      <p:sp>
        <p:nvSpPr>
          <p:cNvPr id="9" name="Freeform 9"/>
          <p:cNvSpPr/>
          <p:nvPr/>
        </p:nvSpPr>
        <p:spPr>
          <a:xfrm>
            <a:off x="9057591" y="6850791"/>
            <a:ext cx="840060" cy="840060"/>
          </a:xfrm>
          <a:custGeom>
            <a:avLst/>
            <a:gdLst/>
            <a:ahLst/>
            <a:cxnLst/>
            <a:rect l="l" t="t" r="r" b="b"/>
            <a:pathLst>
              <a:path w="840060" h="840060">
                <a:moveTo>
                  <a:pt x="0" y="0"/>
                </a:moveTo>
                <a:lnTo>
                  <a:pt x="840061" y="0"/>
                </a:lnTo>
                <a:lnTo>
                  <a:pt x="840061" y="840060"/>
                </a:lnTo>
                <a:lnTo>
                  <a:pt x="0" y="84006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0" name="Group 10"/>
          <p:cNvGrpSpPr/>
          <p:nvPr/>
        </p:nvGrpSpPr>
        <p:grpSpPr>
          <a:xfrm>
            <a:off x="687898" y="642722"/>
            <a:ext cx="2826878" cy="771956"/>
            <a:chOff x="0" y="0"/>
            <a:chExt cx="3769170" cy="1029274"/>
          </a:xfrm>
        </p:grpSpPr>
        <p:grpSp>
          <p:nvGrpSpPr>
            <p:cNvPr id="11" name="Group 11"/>
            <p:cNvGrpSpPr/>
            <p:nvPr/>
          </p:nvGrpSpPr>
          <p:grpSpPr>
            <a:xfrm>
              <a:off x="0" y="0"/>
              <a:ext cx="3769170" cy="1029274"/>
              <a:chOff x="0" y="0"/>
              <a:chExt cx="997571" cy="272414"/>
            </a:xfrm>
          </p:grpSpPr>
          <p:sp>
            <p:nvSpPr>
              <p:cNvPr id="12" name="Freeform 12"/>
              <p:cNvSpPr/>
              <p:nvPr/>
            </p:nvSpPr>
            <p:spPr>
              <a:xfrm>
                <a:off x="0" y="0"/>
                <a:ext cx="997571" cy="272414"/>
              </a:xfrm>
              <a:custGeom>
                <a:avLst/>
                <a:gdLst/>
                <a:ahLst/>
                <a:cxnLst/>
                <a:rect l="l" t="t" r="r" b="b"/>
                <a:pathLst>
                  <a:path w="997571" h="272414">
                    <a:moveTo>
                      <a:pt x="136207" y="0"/>
                    </a:moveTo>
                    <a:lnTo>
                      <a:pt x="861364" y="0"/>
                    </a:lnTo>
                    <a:cubicBezTo>
                      <a:pt x="897488" y="0"/>
                      <a:pt x="932133" y="14350"/>
                      <a:pt x="957677" y="39894"/>
                    </a:cubicBezTo>
                    <a:cubicBezTo>
                      <a:pt x="983221" y="65438"/>
                      <a:pt x="997571" y="100083"/>
                      <a:pt x="997571" y="136207"/>
                    </a:cubicBezTo>
                    <a:lnTo>
                      <a:pt x="997571" y="136207"/>
                    </a:lnTo>
                    <a:cubicBezTo>
                      <a:pt x="997571" y="172331"/>
                      <a:pt x="983221" y="206976"/>
                      <a:pt x="957677" y="232520"/>
                    </a:cubicBezTo>
                    <a:cubicBezTo>
                      <a:pt x="932133" y="258063"/>
                      <a:pt x="897488" y="272414"/>
                      <a:pt x="86136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3" name="TextBox 13"/>
              <p:cNvSpPr txBox="1"/>
              <p:nvPr/>
            </p:nvSpPr>
            <p:spPr>
              <a:xfrm>
                <a:off x="0" y="-38100"/>
                <a:ext cx="997571" cy="310514"/>
              </a:xfrm>
              <a:prstGeom prst="rect">
                <a:avLst/>
              </a:prstGeom>
            </p:spPr>
            <p:txBody>
              <a:bodyPr lIns="50800" tIns="50800" rIns="50800" bIns="50800" rtlCol="0" anchor="ctr"/>
              <a:lstStyle/>
              <a:p>
                <a:pPr algn="ctr">
                  <a:lnSpc>
                    <a:spcPts val="3079"/>
                  </a:lnSpc>
                </a:pPr>
                <a:endParaRPr/>
              </a:p>
            </p:txBody>
          </p:sp>
        </p:grpSp>
        <p:sp>
          <p:nvSpPr>
            <p:cNvPr id="14" name="TextBox 14"/>
            <p:cNvSpPr txBox="1"/>
            <p:nvPr/>
          </p:nvSpPr>
          <p:spPr>
            <a:xfrm>
              <a:off x="448375" y="97210"/>
              <a:ext cx="2872421"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근거리 통신</a:t>
              </a:r>
            </a:p>
          </p:txBody>
        </p:sp>
      </p:grpSp>
      <p:sp>
        <p:nvSpPr>
          <p:cNvPr id="15" name="TextBox 15"/>
          <p:cNvSpPr txBox="1"/>
          <p:nvPr/>
        </p:nvSpPr>
        <p:spPr>
          <a:xfrm>
            <a:off x="1028700" y="1673684"/>
            <a:ext cx="7674461" cy="2797174"/>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Bluetooth 4.0 +</a:t>
            </a:r>
          </a:p>
          <a:p>
            <a:pPr algn="l">
              <a:lnSpc>
                <a:spcPts val="11200"/>
              </a:lnSpc>
              <a:spcBef>
                <a:spcPct val="0"/>
              </a:spcBef>
            </a:pPr>
            <a:r>
              <a:rPr lang="en-US" sz="8000" b="1" spc="-560">
                <a:solidFill>
                  <a:srgbClr val="3979FA"/>
                </a:solidFill>
                <a:latin typeface="Source Han Sans KR Heavy"/>
                <a:ea typeface="Source Han Sans KR Heavy"/>
                <a:cs typeface="Source Han Sans KR Heavy"/>
                <a:sym typeface="Source Han Sans KR Heavy"/>
              </a:rPr>
              <a:t>BLE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5689211"/>
            <a:ext cx="3163989" cy="944835"/>
          </a:xfrm>
          <a:prstGeom prst="rect">
            <a:avLst/>
          </a:prstGeom>
        </p:spPr>
        <p:txBody>
          <a:bodyPr lIns="0" tIns="0" rIns="0" bIns="0" rtlCol="0" anchor="t">
            <a:spAutoFit/>
          </a:bodyPr>
          <a:lstStyle/>
          <a:p>
            <a:pPr algn="l">
              <a:lnSpc>
                <a:spcPts val="7798"/>
              </a:lnSpc>
            </a:pPr>
            <a:r>
              <a:rPr lang="en-US" sz="5570" b="1" spc="-557">
                <a:solidFill>
                  <a:srgbClr val="000000"/>
                </a:solidFill>
                <a:latin typeface="Source Han Sans KR Bold"/>
                <a:ea typeface="Source Han Sans KR Bold"/>
                <a:cs typeface="Source Han Sans KR Bold"/>
                <a:sym typeface="Source Han Sans KR Bold"/>
              </a:rPr>
              <a:t>전력 소비량</a:t>
            </a:r>
          </a:p>
        </p:txBody>
      </p:sp>
      <p:sp>
        <p:nvSpPr>
          <p:cNvPr id="3" name="TextBox 3"/>
          <p:cNvSpPr txBox="1"/>
          <p:nvPr/>
        </p:nvSpPr>
        <p:spPr>
          <a:xfrm>
            <a:off x="4586144" y="5689211"/>
            <a:ext cx="4117017" cy="944835"/>
          </a:xfrm>
          <a:prstGeom prst="rect">
            <a:avLst/>
          </a:prstGeom>
        </p:spPr>
        <p:txBody>
          <a:bodyPr lIns="0" tIns="0" rIns="0" bIns="0" rtlCol="0" anchor="t">
            <a:spAutoFit/>
          </a:bodyPr>
          <a:lstStyle/>
          <a:p>
            <a:pPr algn="l">
              <a:lnSpc>
                <a:spcPts val="7798"/>
              </a:lnSpc>
            </a:pPr>
            <a:r>
              <a:rPr lang="en-US" sz="5570" spc="-278">
                <a:solidFill>
                  <a:srgbClr val="000000"/>
                </a:solidFill>
                <a:latin typeface="Source Han Sans KR Light"/>
                <a:ea typeface="Source Han Sans KR Light"/>
                <a:cs typeface="Source Han Sans KR Light"/>
                <a:sym typeface="Source Han Sans KR Light"/>
              </a:rPr>
              <a:t>20mW</a:t>
            </a:r>
          </a:p>
        </p:txBody>
      </p:sp>
      <p:sp>
        <p:nvSpPr>
          <p:cNvPr id="4" name="Freeform 4"/>
          <p:cNvSpPr/>
          <p:nvPr/>
        </p:nvSpPr>
        <p:spPr>
          <a:xfrm>
            <a:off x="9057591" y="5793986"/>
            <a:ext cx="840060" cy="840060"/>
          </a:xfrm>
          <a:custGeom>
            <a:avLst/>
            <a:gdLst/>
            <a:ahLst/>
            <a:cxnLst/>
            <a:rect l="l" t="t" r="r" b="b"/>
            <a:pathLst>
              <a:path w="840060" h="840060">
                <a:moveTo>
                  <a:pt x="0" y="0"/>
                </a:moveTo>
                <a:lnTo>
                  <a:pt x="840061" y="0"/>
                </a:lnTo>
                <a:lnTo>
                  <a:pt x="840061" y="840060"/>
                </a:lnTo>
                <a:lnTo>
                  <a:pt x="0" y="84006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0421623" y="5689211"/>
            <a:ext cx="5142475" cy="944835"/>
          </a:xfrm>
          <a:prstGeom prst="rect">
            <a:avLst/>
          </a:prstGeom>
        </p:spPr>
        <p:txBody>
          <a:bodyPr lIns="0" tIns="0" rIns="0" bIns="0" rtlCol="0" anchor="t">
            <a:spAutoFit/>
          </a:bodyPr>
          <a:lstStyle/>
          <a:p>
            <a:pPr algn="l">
              <a:lnSpc>
                <a:spcPts val="7798"/>
              </a:lnSpc>
            </a:pPr>
            <a:r>
              <a:rPr lang="en-US" sz="5570" spc="-278">
                <a:solidFill>
                  <a:srgbClr val="000000"/>
                </a:solidFill>
                <a:latin typeface="Source Han Sans KR Light"/>
                <a:ea typeface="Source Han Sans KR Light"/>
                <a:cs typeface="Source Han Sans KR Light"/>
                <a:sym typeface="Source Han Sans KR Light"/>
              </a:rPr>
              <a:t>1.5mW ~ 2.0mW</a:t>
            </a:r>
          </a:p>
        </p:txBody>
      </p:sp>
      <p:sp>
        <p:nvSpPr>
          <p:cNvPr id="6" name="TextBox 6"/>
          <p:cNvSpPr txBox="1"/>
          <p:nvPr/>
        </p:nvSpPr>
        <p:spPr>
          <a:xfrm>
            <a:off x="1028700" y="6746016"/>
            <a:ext cx="3163989" cy="944835"/>
          </a:xfrm>
          <a:prstGeom prst="rect">
            <a:avLst/>
          </a:prstGeom>
        </p:spPr>
        <p:txBody>
          <a:bodyPr lIns="0" tIns="0" rIns="0" bIns="0" rtlCol="0" anchor="t">
            <a:spAutoFit/>
          </a:bodyPr>
          <a:lstStyle/>
          <a:p>
            <a:pPr algn="l">
              <a:lnSpc>
                <a:spcPts val="7798"/>
              </a:lnSpc>
            </a:pPr>
            <a:r>
              <a:rPr lang="en-US" sz="5570" b="1" spc="-557">
                <a:solidFill>
                  <a:srgbClr val="000000"/>
                </a:solidFill>
                <a:latin typeface="Source Han Sans KR Bold"/>
                <a:ea typeface="Source Han Sans KR Bold"/>
                <a:cs typeface="Source Han Sans KR Bold"/>
                <a:sym typeface="Source Han Sans KR Bold"/>
              </a:rPr>
              <a:t>송신 시간</a:t>
            </a:r>
          </a:p>
        </p:txBody>
      </p:sp>
      <p:sp>
        <p:nvSpPr>
          <p:cNvPr id="7" name="TextBox 7"/>
          <p:cNvSpPr txBox="1"/>
          <p:nvPr/>
        </p:nvSpPr>
        <p:spPr>
          <a:xfrm>
            <a:off x="10421623" y="6746016"/>
            <a:ext cx="4117017" cy="944835"/>
          </a:xfrm>
          <a:prstGeom prst="rect">
            <a:avLst/>
          </a:prstGeom>
        </p:spPr>
        <p:txBody>
          <a:bodyPr lIns="0" tIns="0" rIns="0" bIns="0" rtlCol="0" anchor="t">
            <a:spAutoFit/>
          </a:bodyPr>
          <a:lstStyle/>
          <a:p>
            <a:pPr algn="l">
              <a:lnSpc>
                <a:spcPts val="7798"/>
              </a:lnSpc>
            </a:pPr>
            <a:r>
              <a:rPr lang="en-US" sz="5570" spc="-278">
                <a:solidFill>
                  <a:srgbClr val="000000"/>
                </a:solidFill>
                <a:latin typeface="Source Han Sans KR Light"/>
                <a:ea typeface="Source Han Sans KR Light"/>
                <a:cs typeface="Source Han Sans KR Light"/>
                <a:sym typeface="Source Han Sans KR Light"/>
              </a:rPr>
              <a:t>최소 3ms</a:t>
            </a:r>
          </a:p>
        </p:txBody>
      </p:sp>
      <p:sp>
        <p:nvSpPr>
          <p:cNvPr id="8" name="TextBox 8"/>
          <p:cNvSpPr txBox="1"/>
          <p:nvPr/>
        </p:nvSpPr>
        <p:spPr>
          <a:xfrm>
            <a:off x="4586144" y="6746016"/>
            <a:ext cx="4117017" cy="944835"/>
          </a:xfrm>
          <a:prstGeom prst="rect">
            <a:avLst/>
          </a:prstGeom>
        </p:spPr>
        <p:txBody>
          <a:bodyPr lIns="0" tIns="0" rIns="0" bIns="0" rtlCol="0" anchor="t">
            <a:spAutoFit/>
          </a:bodyPr>
          <a:lstStyle/>
          <a:p>
            <a:pPr algn="l">
              <a:lnSpc>
                <a:spcPts val="7798"/>
              </a:lnSpc>
            </a:pPr>
            <a:r>
              <a:rPr lang="en-US" sz="5570" spc="-278">
                <a:solidFill>
                  <a:srgbClr val="000000"/>
                </a:solidFill>
                <a:latin typeface="Source Han Sans KR Light"/>
                <a:ea typeface="Source Han Sans KR Light"/>
                <a:cs typeface="Source Han Sans KR Light"/>
                <a:sym typeface="Source Han Sans KR Light"/>
              </a:rPr>
              <a:t>1000ms</a:t>
            </a:r>
          </a:p>
        </p:txBody>
      </p:sp>
      <p:sp>
        <p:nvSpPr>
          <p:cNvPr id="9" name="Freeform 9"/>
          <p:cNvSpPr/>
          <p:nvPr/>
        </p:nvSpPr>
        <p:spPr>
          <a:xfrm>
            <a:off x="9057591" y="6850791"/>
            <a:ext cx="840060" cy="840060"/>
          </a:xfrm>
          <a:custGeom>
            <a:avLst/>
            <a:gdLst/>
            <a:ahLst/>
            <a:cxnLst/>
            <a:rect l="l" t="t" r="r" b="b"/>
            <a:pathLst>
              <a:path w="840060" h="840060">
                <a:moveTo>
                  <a:pt x="0" y="0"/>
                </a:moveTo>
                <a:lnTo>
                  <a:pt x="840061" y="0"/>
                </a:lnTo>
                <a:lnTo>
                  <a:pt x="840061" y="840060"/>
                </a:lnTo>
                <a:lnTo>
                  <a:pt x="0" y="84006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0" name="Group 10"/>
          <p:cNvGrpSpPr/>
          <p:nvPr/>
        </p:nvGrpSpPr>
        <p:grpSpPr>
          <a:xfrm>
            <a:off x="687898" y="642722"/>
            <a:ext cx="2826878" cy="771956"/>
            <a:chOff x="0" y="0"/>
            <a:chExt cx="3769170" cy="1029274"/>
          </a:xfrm>
        </p:grpSpPr>
        <p:grpSp>
          <p:nvGrpSpPr>
            <p:cNvPr id="11" name="Group 11"/>
            <p:cNvGrpSpPr/>
            <p:nvPr/>
          </p:nvGrpSpPr>
          <p:grpSpPr>
            <a:xfrm>
              <a:off x="0" y="0"/>
              <a:ext cx="3769170" cy="1029274"/>
              <a:chOff x="0" y="0"/>
              <a:chExt cx="997571" cy="272414"/>
            </a:xfrm>
          </p:grpSpPr>
          <p:sp>
            <p:nvSpPr>
              <p:cNvPr id="12" name="Freeform 12"/>
              <p:cNvSpPr/>
              <p:nvPr/>
            </p:nvSpPr>
            <p:spPr>
              <a:xfrm>
                <a:off x="0" y="0"/>
                <a:ext cx="997571" cy="272414"/>
              </a:xfrm>
              <a:custGeom>
                <a:avLst/>
                <a:gdLst/>
                <a:ahLst/>
                <a:cxnLst/>
                <a:rect l="l" t="t" r="r" b="b"/>
                <a:pathLst>
                  <a:path w="997571" h="272414">
                    <a:moveTo>
                      <a:pt x="136207" y="0"/>
                    </a:moveTo>
                    <a:lnTo>
                      <a:pt x="861364" y="0"/>
                    </a:lnTo>
                    <a:cubicBezTo>
                      <a:pt x="897488" y="0"/>
                      <a:pt x="932133" y="14350"/>
                      <a:pt x="957677" y="39894"/>
                    </a:cubicBezTo>
                    <a:cubicBezTo>
                      <a:pt x="983221" y="65438"/>
                      <a:pt x="997571" y="100083"/>
                      <a:pt x="997571" y="136207"/>
                    </a:cubicBezTo>
                    <a:lnTo>
                      <a:pt x="997571" y="136207"/>
                    </a:lnTo>
                    <a:cubicBezTo>
                      <a:pt x="997571" y="172331"/>
                      <a:pt x="983221" y="206976"/>
                      <a:pt x="957677" y="232520"/>
                    </a:cubicBezTo>
                    <a:cubicBezTo>
                      <a:pt x="932133" y="258063"/>
                      <a:pt x="897488" y="272414"/>
                      <a:pt x="861364"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3" name="TextBox 13"/>
              <p:cNvSpPr txBox="1"/>
              <p:nvPr/>
            </p:nvSpPr>
            <p:spPr>
              <a:xfrm>
                <a:off x="0" y="-38100"/>
                <a:ext cx="997571" cy="310514"/>
              </a:xfrm>
              <a:prstGeom prst="rect">
                <a:avLst/>
              </a:prstGeom>
            </p:spPr>
            <p:txBody>
              <a:bodyPr lIns="50800" tIns="50800" rIns="50800" bIns="50800" rtlCol="0" anchor="ctr"/>
              <a:lstStyle/>
              <a:p>
                <a:pPr algn="ctr">
                  <a:lnSpc>
                    <a:spcPts val="3079"/>
                  </a:lnSpc>
                </a:pPr>
                <a:endParaRPr/>
              </a:p>
            </p:txBody>
          </p:sp>
        </p:grpSp>
        <p:sp>
          <p:nvSpPr>
            <p:cNvPr id="14" name="TextBox 14"/>
            <p:cNvSpPr txBox="1"/>
            <p:nvPr/>
          </p:nvSpPr>
          <p:spPr>
            <a:xfrm>
              <a:off x="448375" y="97210"/>
              <a:ext cx="2872421"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근거리 통신</a:t>
              </a:r>
            </a:p>
          </p:txBody>
        </p:sp>
      </p:grpSp>
      <p:sp>
        <p:nvSpPr>
          <p:cNvPr id="15" name="TextBox 15"/>
          <p:cNvSpPr txBox="1"/>
          <p:nvPr/>
        </p:nvSpPr>
        <p:spPr>
          <a:xfrm>
            <a:off x="1028700" y="1673684"/>
            <a:ext cx="6603210" cy="2797174"/>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Bluetooth 4.0</a:t>
            </a:r>
          </a:p>
          <a:p>
            <a:pPr algn="l">
              <a:lnSpc>
                <a:spcPts val="11200"/>
              </a:lnSpc>
              <a:spcBef>
                <a:spcPct val="0"/>
              </a:spcBef>
            </a:pPr>
            <a:r>
              <a:rPr lang="en-US" sz="8000" b="1" spc="-560">
                <a:solidFill>
                  <a:srgbClr val="3979FA"/>
                </a:solidFill>
                <a:latin typeface="Source Han Sans KR Heavy"/>
                <a:ea typeface="Source Han Sans KR Heavy"/>
                <a:cs typeface="Source Han Sans KR Heavy"/>
                <a:sym typeface="Source Han Sans KR Heavy"/>
              </a:rPr>
              <a:t>BLE</a:t>
            </a:r>
          </a:p>
        </p:txBody>
      </p:sp>
      <p:grpSp>
        <p:nvGrpSpPr>
          <p:cNvPr id="16" name="Group 16"/>
          <p:cNvGrpSpPr/>
          <p:nvPr/>
        </p:nvGrpSpPr>
        <p:grpSpPr>
          <a:xfrm>
            <a:off x="-9525" y="0"/>
            <a:ext cx="18369860" cy="10984980"/>
            <a:chOff x="0" y="0"/>
            <a:chExt cx="4838152" cy="2893164"/>
          </a:xfrm>
        </p:grpSpPr>
        <p:sp>
          <p:nvSpPr>
            <p:cNvPr id="17" name="Freeform 17"/>
            <p:cNvSpPr/>
            <p:nvPr/>
          </p:nvSpPr>
          <p:spPr>
            <a:xfrm>
              <a:off x="0" y="0"/>
              <a:ext cx="4838152" cy="2893164"/>
            </a:xfrm>
            <a:custGeom>
              <a:avLst/>
              <a:gdLst/>
              <a:ahLst/>
              <a:cxnLst/>
              <a:rect l="l" t="t" r="r" b="b"/>
              <a:pathLst>
                <a:path w="4838152" h="2893164">
                  <a:moveTo>
                    <a:pt x="0" y="0"/>
                  </a:moveTo>
                  <a:lnTo>
                    <a:pt x="4838152" y="0"/>
                  </a:lnTo>
                  <a:lnTo>
                    <a:pt x="4838152" y="2893164"/>
                  </a:lnTo>
                  <a:lnTo>
                    <a:pt x="0" y="2893164"/>
                  </a:lnTo>
                  <a:close/>
                </a:path>
              </a:pathLst>
            </a:custGeom>
            <a:solidFill>
              <a:srgbClr val="000000">
                <a:alpha val="80000"/>
              </a:srgbClr>
            </a:solidFill>
          </p:spPr>
        </p:sp>
        <p:sp>
          <p:nvSpPr>
            <p:cNvPr id="18" name="TextBox 18"/>
            <p:cNvSpPr txBox="1"/>
            <p:nvPr/>
          </p:nvSpPr>
          <p:spPr>
            <a:xfrm>
              <a:off x="0" y="-47625"/>
              <a:ext cx="4838152" cy="2940789"/>
            </a:xfrm>
            <a:prstGeom prst="rect">
              <a:avLst/>
            </a:prstGeom>
          </p:spPr>
          <p:txBody>
            <a:bodyPr lIns="50800" tIns="50800" rIns="50800" bIns="50800" rtlCol="0" anchor="ctr"/>
            <a:lstStyle/>
            <a:p>
              <a:pPr algn="ctr">
                <a:lnSpc>
                  <a:spcPts val="3376"/>
                </a:lnSpc>
              </a:pPr>
              <a:endParaRPr/>
            </a:p>
          </p:txBody>
        </p:sp>
      </p:grpSp>
      <p:sp>
        <p:nvSpPr>
          <p:cNvPr id="19" name="TextBox 19"/>
          <p:cNvSpPr txBox="1"/>
          <p:nvPr/>
        </p:nvSpPr>
        <p:spPr>
          <a:xfrm>
            <a:off x="1261979" y="2954338"/>
            <a:ext cx="15845902" cy="4216399"/>
          </a:xfrm>
          <a:prstGeom prst="rect">
            <a:avLst/>
          </a:prstGeom>
        </p:spPr>
        <p:txBody>
          <a:bodyPr lIns="0" tIns="0" rIns="0" bIns="0" rtlCol="0" anchor="t">
            <a:spAutoFit/>
          </a:bodyPr>
          <a:lstStyle/>
          <a:p>
            <a:pPr algn="ctr">
              <a:lnSpc>
                <a:spcPts val="11200"/>
              </a:lnSpc>
            </a:pPr>
            <a:r>
              <a:rPr lang="en-US" sz="8000" b="1" spc="-720">
                <a:solidFill>
                  <a:srgbClr val="FFCE3C"/>
                </a:solidFill>
                <a:latin typeface="Source Han Sans KR Bold"/>
                <a:ea typeface="Source Han Sans KR Bold"/>
                <a:cs typeface="Source Han Sans KR Bold"/>
                <a:sym typeface="Source Han Sans KR Bold"/>
              </a:rPr>
              <a:t>사전 페어링 X</a:t>
            </a:r>
          </a:p>
          <a:p>
            <a:pPr algn="ctr">
              <a:lnSpc>
                <a:spcPts val="11200"/>
              </a:lnSpc>
            </a:pPr>
            <a:r>
              <a:rPr lang="en-US" sz="8000" b="1" spc="-720">
                <a:solidFill>
                  <a:srgbClr val="FFCE3C"/>
                </a:solidFill>
                <a:latin typeface="Source Han Sans KR Bold"/>
                <a:ea typeface="Source Han Sans KR Bold"/>
                <a:cs typeface="Source Han Sans KR Bold"/>
                <a:sym typeface="Source Han Sans KR Bold"/>
              </a:rPr>
              <a:t>네트워크 X</a:t>
            </a:r>
          </a:p>
          <a:p>
            <a:pPr algn="ctr">
              <a:lnSpc>
                <a:spcPts val="11200"/>
              </a:lnSpc>
              <a:spcBef>
                <a:spcPct val="0"/>
              </a:spcBef>
            </a:pPr>
            <a:r>
              <a:rPr lang="en-US" sz="8000" spc="-720">
                <a:solidFill>
                  <a:srgbClr val="FFFFFF"/>
                </a:solidFill>
                <a:latin typeface="Source Han Sans KR"/>
                <a:ea typeface="Source Han Sans KR"/>
                <a:cs typeface="Source Han Sans KR"/>
                <a:sym typeface="Source Han Sans KR"/>
              </a:rPr>
              <a:t>스캔을 통해 헬퍼와 환자 연결</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866083" y="9395047"/>
            <a:ext cx="555835" cy="0"/>
          </a:xfrm>
          <a:prstGeom prst="line">
            <a:avLst/>
          </a:prstGeom>
          <a:ln w="9525" cap="flat">
            <a:solidFill>
              <a:srgbClr val="282D30"/>
            </a:solidFill>
            <a:prstDash val="solid"/>
            <a:headEnd type="none" w="sm" len="sm"/>
            <a:tailEnd type="none" w="sm" len="sm"/>
          </a:ln>
        </p:spPr>
      </p:sp>
      <p:sp>
        <p:nvSpPr>
          <p:cNvPr id="3" name="AutoShape 3"/>
          <p:cNvSpPr/>
          <p:nvPr/>
        </p:nvSpPr>
        <p:spPr>
          <a:xfrm flipV="1">
            <a:off x="8867391" y="1023937"/>
            <a:ext cx="555835" cy="0"/>
          </a:xfrm>
          <a:prstGeom prst="line">
            <a:avLst/>
          </a:prstGeom>
          <a:ln w="9525" cap="flat">
            <a:solidFill>
              <a:srgbClr val="282D30"/>
            </a:solidFill>
            <a:prstDash val="solid"/>
            <a:headEnd type="none" w="sm" len="sm"/>
            <a:tailEnd type="none" w="sm" len="sm"/>
          </a:ln>
        </p:spPr>
      </p:sp>
      <p:sp>
        <p:nvSpPr>
          <p:cNvPr id="4" name="AutoShape 4"/>
          <p:cNvSpPr/>
          <p:nvPr/>
        </p:nvSpPr>
        <p:spPr>
          <a:xfrm flipH="1" flipV="1">
            <a:off x="17268825" y="4895047"/>
            <a:ext cx="0" cy="555835"/>
          </a:xfrm>
          <a:prstGeom prst="line">
            <a:avLst/>
          </a:prstGeom>
          <a:ln w="9525" cap="flat">
            <a:solidFill>
              <a:srgbClr val="282D30"/>
            </a:solidFill>
            <a:prstDash val="solid"/>
            <a:headEnd type="none" w="sm" len="sm"/>
            <a:tailEnd type="none" w="sm" len="sm"/>
          </a:ln>
        </p:spPr>
      </p:sp>
      <p:sp>
        <p:nvSpPr>
          <p:cNvPr id="5" name="AutoShape 5"/>
          <p:cNvSpPr/>
          <p:nvPr/>
        </p:nvSpPr>
        <p:spPr>
          <a:xfrm flipH="1" flipV="1">
            <a:off x="1038225" y="4895047"/>
            <a:ext cx="0" cy="555835"/>
          </a:xfrm>
          <a:prstGeom prst="line">
            <a:avLst/>
          </a:prstGeom>
          <a:ln w="9525" cap="flat">
            <a:solidFill>
              <a:srgbClr val="282D30"/>
            </a:solidFill>
            <a:prstDash val="solid"/>
            <a:headEnd type="none" w="sm" len="sm"/>
            <a:tailEnd type="none" w="sm" len="sm"/>
          </a:ln>
        </p:spPr>
      </p:sp>
      <p:grpSp>
        <p:nvGrpSpPr>
          <p:cNvPr id="6" name="Group 6"/>
          <p:cNvGrpSpPr/>
          <p:nvPr/>
        </p:nvGrpSpPr>
        <p:grpSpPr>
          <a:xfrm>
            <a:off x="687898" y="642722"/>
            <a:ext cx="2854164" cy="771956"/>
            <a:chOff x="0" y="0"/>
            <a:chExt cx="3805553" cy="1029274"/>
          </a:xfrm>
        </p:grpSpPr>
        <p:grpSp>
          <p:nvGrpSpPr>
            <p:cNvPr id="7" name="Group 7"/>
            <p:cNvGrpSpPr/>
            <p:nvPr/>
          </p:nvGrpSpPr>
          <p:grpSpPr>
            <a:xfrm>
              <a:off x="0" y="0"/>
              <a:ext cx="3805553" cy="1029274"/>
              <a:chOff x="0" y="0"/>
              <a:chExt cx="1007200" cy="272414"/>
            </a:xfrm>
          </p:grpSpPr>
          <p:sp>
            <p:nvSpPr>
              <p:cNvPr id="8" name="Freeform 8"/>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9" name="TextBox 9"/>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0" name="TextBox 10"/>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CPR 피드백 </a:t>
              </a:r>
            </a:p>
          </p:txBody>
        </p:sp>
      </p:grpSp>
      <p:sp>
        <p:nvSpPr>
          <p:cNvPr id="11" name="TextBox 11"/>
          <p:cNvSpPr txBox="1"/>
          <p:nvPr/>
        </p:nvSpPr>
        <p:spPr>
          <a:xfrm>
            <a:off x="1512226" y="2407074"/>
            <a:ext cx="9938692" cy="4695825"/>
          </a:xfrm>
          <a:prstGeom prst="rect">
            <a:avLst/>
          </a:prstGeom>
        </p:spPr>
        <p:txBody>
          <a:bodyPr lIns="0" tIns="0" rIns="0" bIns="0" rtlCol="0" anchor="t">
            <a:spAutoFit/>
          </a:bodyPr>
          <a:lstStyle/>
          <a:p>
            <a:pPr algn="l">
              <a:lnSpc>
                <a:spcPts val="18900"/>
              </a:lnSpc>
            </a:pPr>
            <a:r>
              <a:rPr lang="en-US" sz="13500" b="1" spc="-1215">
                <a:solidFill>
                  <a:srgbClr val="000000"/>
                </a:solidFill>
                <a:latin typeface="Source Han Sans KR Heavy"/>
                <a:ea typeface="Source Han Sans KR Heavy"/>
                <a:cs typeface="Source Han Sans KR Heavy"/>
                <a:sym typeface="Source Han Sans KR Heavy"/>
              </a:rPr>
              <a:t>SERVICE 2.</a:t>
            </a:r>
          </a:p>
          <a:p>
            <a:pPr algn="l">
              <a:lnSpc>
                <a:spcPts val="18900"/>
              </a:lnSpc>
              <a:spcBef>
                <a:spcPct val="0"/>
              </a:spcBef>
            </a:pPr>
            <a:r>
              <a:rPr lang="en-US" sz="13500" b="1" spc="-1215">
                <a:solidFill>
                  <a:srgbClr val="E90162"/>
                </a:solidFill>
                <a:latin typeface="Source Han Sans KR Heavy"/>
                <a:ea typeface="Source Han Sans KR Heavy"/>
                <a:cs typeface="Source Han Sans KR Heavy"/>
                <a:sym typeface="Source Han Sans KR Heavy"/>
              </a:rPr>
              <a:t>CPR 피드백</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750301" y="2431373"/>
            <a:ext cx="10787398" cy="1907381"/>
            <a:chOff x="0" y="0"/>
            <a:chExt cx="14383197" cy="2543175"/>
          </a:xfrm>
        </p:grpSpPr>
        <p:grpSp>
          <p:nvGrpSpPr>
            <p:cNvPr id="3" name="Group 3"/>
            <p:cNvGrpSpPr/>
            <p:nvPr/>
          </p:nvGrpSpPr>
          <p:grpSpPr>
            <a:xfrm>
              <a:off x="852599" y="0"/>
              <a:ext cx="12344623" cy="2543175"/>
              <a:chOff x="0" y="0"/>
              <a:chExt cx="2438444" cy="502356"/>
            </a:xfrm>
          </p:grpSpPr>
          <p:sp>
            <p:nvSpPr>
              <p:cNvPr id="4" name="Freeform 4"/>
              <p:cNvSpPr/>
              <p:nvPr/>
            </p:nvSpPr>
            <p:spPr>
              <a:xfrm>
                <a:off x="0" y="0"/>
                <a:ext cx="2438444" cy="502356"/>
              </a:xfrm>
              <a:custGeom>
                <a:avLst/>
                <a:gdLst/>
                <a:ahLst/>
                <a:cxnLst/>
                <a:rect l="l" t="t" r="r" b="b"/>
                <a:pathLst>
                  <a:path w="2438444" h="502356">
                    <a:moveTo>
                      <a:pt x="0" y="0"/>
                    </a:moveTo>
                    <a:lnTo>
                      <a:pt x="2438444" y="0"/>
                    </a:lnTo>
                    <a:lnTo>
                      <a:pt x="2438444" y="502356"/>
                    </a:lnTo>
                    <a:lnTo>
                      <a:pt x="0" y="502356"/>
                    </a:lnTo>
                    <a:close/>
                  </a:path>
                </a:pathLst>
              </a:custGeom>
              <a:solidFill>
                <a:srgbClr val="000000"/>
              </a:solidFill>
            </p:spPr>
          </p:sp>
          <p:sp>
            <p:nvSpPr>
              <p:cNvPr id="5" name="TextBox 5"/>
              <p:cNvSpPr txBox="1"/>
              <p:nvPr/>
            </p:nvSpPr>
            <p:spPr>
              <a:xfrm>
                <a:off x="0" y="-38100"/>
                <a:ext cx="2438444" cy="540456"/>
              </a:xfrm>
              <a:prstGeom prst="rect">
                <a:avLst/>
              </a:prstGeom>
            </p:spPr>
            <p:txBody>
              <a:bodyPr lIns="50800" tIns="50800" rIns="50800" bIns="50800" rtlCol="0" anchor="ctr"/>
              <a:lstStyle/>
              <a:p>
                <a:pPr algn="ctr">
                  <a:lnSpc>
                    <a:spcPts val="3079"/>
                  </a:lnSpc>
                </a:pPr>
                <a:endParaRPr/>
              </a:p>
            </p:txBody>
          </p:sp>
        </p:grpSp>
        <p:sp>
          <p:nvSpPr>
            <p:cNvPr id="6" name="TextBox 6"/>
            <p:cNvSpPr txBox="1"/>
            <p:nvPr/>
          </p:nvSpPr>
          <p:spPr>
            <a:xfrm>
              <a:off x="0" y="581554"/>
              <a:ext cx="14383197" cy="1246717"/>
            </a:xfrm>
            <a:prstGeom prst="rect">
              <a:avLst/>
            </a:prstGeom>
          </p:spPr>
          <p:txBody>
            <a:bodyPr lIns="0" tIns="0" rIns="0" bIns="0" rtlCol="0" anchor="t">
              <a:spAutoFit/>
            </a:bodyPr>
            <a:lstStyle/>
            <a:p>
              <a:pPr algn="ctr">
                <a:lnSpc>
                  <a:spcPts val="7974"/>
                </a:lnSpc>
              </a:pPr>
              <a:r>
                <a:rPr lang="en-US" sz="5499" spc="-549">
                  <a:solidFill>
                    <a:srgbClr val="FFFFFF"/>
                  </a:solidFill>
                  <a:latin typeface="Source Han Sans KR"/>
                  <a:ea typeface="Source Han Sans KR"/>
                  <a:cs typeface="Source Han Sans KR"/>
                  <a:sym typeface="Source Han Sans KR"/>
                </a:rPr>
                <a:t>생존율 </a:t>
              </a:r>
              <a:r>
                <a:rPr lang="en-US" sz="5499" b="1" spc="-549">
                  <a:solidFill>
                    <a:srgbClr val="FFFFFF"/>
                  </a:solidFill>
                  <a:latin typeface="Source Han Sans KR Bold"/>
                  <a:ea typeface="Source Han Sans KR Bold"/>
                  <a:cs typeface="Source Han Sans KR Bold"/>
                  <a:sym typeface="Source Han Sans KR Bold"/>
                </a:rPr>
                <a:t>5.9%</a:t>
              </a:r>
            </a:p>
          </p:txBody>
        </p:sp>
      </p:grpSp>
      <p:sp>
        <p:nvSpPr>
          <p:cNvPr id="7" name="Freeform 7"/>
          <p:cNvSpPr/>
          <p:nvPr/>
        </p:nvSpPr>
        <p:spPr>
          <a:xfrm>
            <a:off x="5626460" y="3903567"/>
            <a:ext cx="7035079" cy="2479865"/>
          </a:xfrm>
          <a:custGeom>
            <a:avLst/>
            <a:gdLst/>
            <a:ahLst/>
            <a:cxnLst/>
            <a:rect l="l" t="t" r="r" b="b"/>
            <a:pathLst>
              <a:path w="7035079" h="2479865">
                <a:moveTo>
                  <a:pt x="0" y="0"/>
                </a:moveTo>
                <a:lnTo>
                  <a:pt x="7035080" y="0"/>
                </a:lnTo>
                <a:lnTo>
                  <a:pt x="7035080" y="2479866"/>
                </a:lnTo>
                <a:lnTo>
                  <a:pt x="0" y="2479866"/>
                </a:lnTo>
                <a:lnTo>
                  <a:pt x="0" y="0"/>
                </a:lnTo>
                <a:close/>
              </a:path>
            </a:pathLst>
          </a:custGeom>
          <a:blipFill>
            <a:blip r:embed="rId3"/>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30998" y="-505331"/>
            <a:ext cx="7036134" cy="11124323"/>
          </a:xfrm>
          <a:custGeom>
            <a:avLst/>
            <a:gdLst/>
            <a:ahLst/>
            <a:cxnLst/>
            <a:rect l="l" t="t" r="r" b="b"/>
            <a:pathLst>
              <a:path w="7036134" h="11124323">
                <a:moveTo>
                  <a:pt x="0" y="0"/>
                </a:moveTo>
                <a:lnTo>
                  <a:pt x="7036135" y="0"/>
                </a:lnTo>
                <a:lnTo>
                  <a:pt x="7036135" y="11124322"/>
                </a:lnTo>
                <a:lnTo>
                  <a:pt x="0" y="11124322"/>
                </a:lnTo>
                <a:lnTo>
                  <a:pt x="0" y="0"/>
                </a:lnTo>
                <a:close/>
              </a:path>
            </a:pathLst>
          </a:custGeom>
          <a:blipFill>
            <a:blip r:embed="rId4"/>
            <a:stretch>
              <a:fillRect/>
            </a:stretch>
          </a:blipFill>
        </p:spPr>
      </p:sp>
      <p:sp>
        <p:nvSpPr>
          <p:cNvPr id="3" name="TextBox 3"/>
          <p:cNvSpPr txBox="1"/>
          <p:nvPr/>
        </p:nvSpPr>
        <p:spPr>
          <a:xfrm>
            <a:off x="1028700" y="1987480"/>
            <a:ext cx="7564432" cy="1377987"/>
          </a:xfrm>
          <a:prstGeom prst="rect">
            <a:avLst/>
          </a:prstGeom>
        </p:spPr>
        <p:txBody>
          <a:bodyPr lIns="0" tIns="0" rIns="0" bIns="0" rtlCol="0" anchor="t">
            <a:spAutoFit/>
          </a:bodyPr>
          <a:lstStyle/>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CPR 피드백</a:t>
            </a:r>
          </a:p>
        </p:txBody>
      </p:sp>
      <p:sp>
        <p:nvSpPr>
          <p:cNvPr id="4" name="TextBox 4"/>
          <p:cNvSpPr txBox="1"/>
          <p:nvPr/>
        </p:nvSpPr>
        <p:spPr>
          <a:xfrm>
            <a:off x="1110560" y="3670229"/>
            <a:ext cx="9903591" cy="2219437"/>
          </a:xfrm>
          <a:prstGeom prst="rect">
            <a:avLst/>
          </a:prstGeom>
        </p:spPr>
        <p:txBody>
          <a:bodyPr lIns="0" tIns="0" rIns="0" bIns="0" rtlCol="0" anchor="t">
            <a:spAutoFit/>
          </a:bodyPr>
          <a:lstStyle/>
          <a:p>
            <a:pPr algn="l">
              <a:lnSpc>
                <a:spcPts val="5999"/>
              </a:lnSpc>
            </a:pPr>
            <a:r>
              <a:rPr lang="en-US" sz="3999" spc="-359">
                <a:solidFill>
                  <a:srgbClr val="000000"/>
                </a:solidFill>
                <a:latin typeface="Source Han Sans KR"/>
                <a:ea typeface="Source Han Sans KR"/>
                <a:cs typeface="Source Han Sans KR"/>
                <a:sym typeface="Source Han Sans KR"/>
              </a:rPr>
              <a:t>실시간 가속도 그래프 및</a:t>
            </a:r>
          </a:p>
          <a:p>
            <a:pPr algn="l">
              <a:lnSpc>
                <a:spcPts val="5999"/>
              </a:lnSpc>
            </a:pPr>
            <a:r>
              <a:rPr lang="en-US" sz="3999" spc="-359">
                <a:solidFill>
                  <a:srgbClr val="000000"/>
                </a:solidFill>
                <a:latin typeface="Source Han Sans KR"/>
                <a:ea typeface="Source Han Sans KR"/>
                <a:cs typeface="Source Han Sans KR"/>
                <a:sym typeface="Source Han Sans KR"/>
              </a:rPr>
              <a:t>깊이, 빈도, 각도에 따른 CPR 적절성</a:t>
            </a:r>
          </a:p>
          <a:p>
            <a:pPr algn="l">
              <a:lnSpc>
                <a:spcPts val="5999"/>
              </a:lnSpc>
            </a:pPr>
            <a:r>
              <a:rPr lang="en-US" sz="3999" spc="-359">
                <a:solidFill>
                  <a:srgbClr val="000000"/>
                </a:solidFill>
                <a:latin typeface="Source Han Sans KR"/>
                <a:ea typeface="Source Han Sans KR"/>
                <a:cs typeface="Source Han Sans KR"/>
                <a:sym typeface="Source Han Sans KR"/>
              </a:rPr>
              <a:t>그린/레드 라이트로 표시</a:t>
            </a:r>
          </a:p>
        </p:txBody>
      </p:sp>
      <p:pic>
        <p:nvPicPr>
          <p:cNvPr id="5" name="Picture 5">
            <a:hlinkClick r:id="" action="ppaction://media"/>
          </p:cNvPr>
          <p:cNvPicPr>
            <a:picLocks noChangeAspect="1"/>
          </p:cNvPicPr>
          <p:nvPr>
            <a:videoFile r:link="rId1"/>
            <p:extLst>
              <p:ext uri="{DAA4B4D4-6D71-4841-9C94-3DE7FCFB9230}">
                <p14:media xmlns:p14="http://schemas.microsoft.com/office/powerpoint/2010/main" r:embed="rId2">
                  <p14:trim st="44470" end="25.067"/>
                </p14:media>
              </p:ext>
            </p:extLst>
          </p:nvPr>
        </p:nvPicPr>
        <p:blipFill>
          <a:blip r:embed="rId5"/>
          <a:srcRect l="25152" t="17706" r="25768" b="4151"/>
          <a:stretch>
            <a:fillRect/>
          </a:stretch>
        </p:blipFill>
        <p:spPr>
          <a:xfrm>
            <a:off x="11506591" y="2020558"/>
            <a:ext cx="6086900" cy="60153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6" name="Group 6"/>
          <p:cNvGrpSpPr/>
          <p:nvPr/>
        </p:nvGrpSpPr>
        <p:grpSpPr>
          <a:xfrm>
            <a:off x="687898" y="642722"/>
            <a:ext cx="2854164" cy="771956"/>
            <a:chOff x="0" y="0"/>
            <a:chExt cx="3805553" cy="1029274"/>
          </a:xfrm>
        </p:grpSpPr>
        <p:grpSp>
          <p:nvGrpSpPr>
            <p:cNvPr id="7" name="Group 7"/>
            <p:cNvGrpSpPr/>
            <p:nvPr/>
          </p:nvGrpSpPr>
          <p:grpSpPr>
            <a:xfrm>
              <a:off x="0" y="0"/>
              <a:ext cx="3805553" cy="1029274"/>
              <a:chOff x="0" y="0"/>
              <a:chExt cx="1007200" cy="272414"/>
            </a:xfrm>
          </p:grpSpPr>
          <p:sp>
            <p:nvSpPr>
              <p:cNvPr id="8" name="Freeform 8"/>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9" name="TextBox 9"/>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0" name="TextBox 10"/>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CPR 피드백 </a:t>
              </a:r>
            </a:p>
          </p:txBody>
        </p:sp>
      </p:grpSp>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7898" y="642722"/>
            <a:ext cx="2854164" cy="771956"/>
            <a:chOff x="0" y="0"/>
            <a:chExt cx="3805553" cy="1029274"/>
          </a:xfrm>
        </p:grpSpPr>
        <p:grpSp>
          <p:nvGrpSpPr>
            <p:cNvPr id="3" name="Group 3"/>
            <p:cNvGrpSpPr/>
            <p:nvPr/>
          </p:nvGrpSpPr>
          <p:grpSpPr>
            <a:xfrm>
              <a:off x="0" y="0"/>
              <a:ext cx="3805553" cy="1029274"/>
              <a:chOff x="0" y="0"/>
              <a:chExt cx="1007200" cy="272414"/>
            </a:xfrm>
          </p:grpSpPr>
          <p:sp>
            <p:nvSpPr>
              <p:cNvPr id="4" name="Freeform 4"/>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5" name="TextBox 5"/>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6" name="TextBox 6"/>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CPR 피드백 </a:t>
              </a:r>
            </a:p>
          </p:txBody>
        </p:sp>
      </p:grpSp>
      <p:sp>
        <p:nvSpPr>
          <p:cNvPr id="7" name="TextBox 7"/>
          <p:cNvSpPr txBox="1"/>
          <p:nvPr/>
        </p:nvSpPr>
        <p:spPr>
          <a:xfrm>
            <a:off x="1028700" y="1673684"/>
            <a:ext cx="12168725" cy="2797174"/>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중력 가속도를 이용한</a:t>
            </a:r>
          </a:p>
          <a:p>
            <a:pPr algn="l">
              <a:lnSpc>
                <a:spcPts val="11200"/>
              </a:lnSpc>
              <a:spcBef>
                <a:spcPct val="0"/>
              </a:spcBef>
            </a:pPr>
            <a:r>
              <a:rPr lang="en-US" sz="8000" b="1" spc="-560">
                <a:solidFill>
                  <a:srgbClr val="E90162"/>
                </a:solidFill>
                <a:latin typeface="Source Han Sans KR Heavy"/>
                <a:ea typeface="Source Han Sans KR Heavy"/>
                <a:cs typeface="Source Han Sans KR Heavy"/>
                <a:sym typeface="Source Han Sans KR Heavy"/>
              </a:rPr>
              <a:t>손목 각도</a:t>
            </a:r>
            <a:r>
              <a:rPr lang="en-US" sz="8000" b="1" spc="-560">
                <a:solidFill>
                  <a:srgbClr val="000000"/>
                </a:solidFill>
                <a:latin typeface="Source Han Sans KR Heavy"/>
                <a:ea typeface="Source Han Sans KR Heavy"/>
                <a:cs typeface="Source Han Sans KR Heavy"/>
                <a:sym typeface="Source Han Sans KR Heavy"/>
              </a:rPr>
              <a:t> 계산</a:t>
            </a:r>
          </a:p>
        </p:txBody>
      </p:sp>
      <p:sp>
        <p:nvSpPr>
          <p:cNvPr id="8" name="Freeform 8"/>
          <p:cNvSpPr/>
          <p:nvPr/>
        </p:nvSpPr>
        <p:spPr>
          <a:xfrm>
            <a:off x="2877005" y="5143500"/>
            <a:ext cx="12533990" cy="3842039"/>
          </a:xfrm>
          <a:custGeom>
            <a:avLst/>
            <a:gdLst/>
            <a:ahLst/>
            <a:cxnLst/>
            <a:rect l="l" t="t" r="r" b="b"/>
            <a:pathLst>
              <a:path w="12533990" h="3842039">
                <a:moveTo>
                  <a:pt x="0" y="0"/>
                </a:moveTo>
                <a:lnTo>
                  <a:pt x="12533990" y="0"/>
                </a:lnTo>
                <a:lnTo>
                  <a:pt x="12533990" y="3842039"/>
                </a:lnTo>
                <a:lnTo>
                  <a:pt x="0" y="3842039"/>
                </a:lnTo>
                <a:lnTo>
                  <a:pt x="0" y="0"/>
                </a:lnTo>
                <a:close/>
              </a:path>
            </a:pathLst>
          </a:custGeom>
          <a:blipFill>
            <a:blip r:embed="rId3"/>
            <a:stretch>
              <a:fillRect t="-17597" b="-23498"/>
            </a:stretch>
          </a:blipFill>
        </p:spPr>
      </p:sp>
      <p:grpSp>
        <p:nvGrpSpPr>
          <p:cNvPr id="9" name="Group 9"/>
          <p:cNvGrpSpPr/>
          <p:nvPr/>
        </p:nvGrpSpPr>
        <p:grpSpPr>
          <a:xfrm>
            <a:off x="2877005" y="5143500"/>
            <a:ext cx="12533990" cy="3842039"/>
            <a:chOff x="0" y="0"/>
            <a:chExt cx="3301133" cy="1011895"/>
          </a:xfrm>
        </p:grpSpPr>
        <p:sp>
          <p:nvSpPr>
            <p:cNvPr id="10" name="Freeform 10"/>
            <p:cNvSpPr/>
            <p:nvPr/>
          </p:nvSpPr>
          <p:spPr>
            <a:xfrm>
              <a:off x="0" y="0"/>
              <a:ext cx="3301133" cy="1011895"/>
            </a:xfrm>
            <a:custGeom>
              <a:avLst/>
              <a:gdLst/>
              <a:ahLst/>
              <a:cxnLst/>
              <a:rect l="l" t="t" r="r" b="b"/>
              <a:pathLst>
                <a:path w="3301133" h="1011895">
                  <a:moveTo>
                    <a:pt x="0" y="0"/>
                  </a:moveTo>
                  <a:lnTo>
                    <a:pt x="3301133" y="0"/>
                  </a:lnTo>
                  <a:lnTo>
                    <a:pt x="3301133" y="1011895"/>
                  </a:lnTo>
                  <a:lnTo>
                    <a:pt x="0" y="1011895"/>
                  </a:lnTo>
                  <a:close/>
                </a:path>
              </a:pathLst>
            </a:custGeom>
            <a:solidFill>
              <a:srgbClr val="000000">
                <a:alpha val="80000"/>
              </a:srgbClr>
            </a:solidFill>
            <a:ln w="57150" cap="sq">
              <a:solidFill>
                <a:srgbClr val="000000">
                  <a:alpha val="80000"/>
                </a:srgbClr>
              </a:solidFill>
              <a:prstDash val="solid"/>
              <a:miter/>
            </a:ln>
          </p:spPr>
        </p:sp>
        <p:sp>
          <p:nvSpPr>
            <p:cNvPr id="11" name="TextBox 11"/>
            <p:cNvSpPr txBox="1"/>
            <p:nvPr/>
          </p:nvSpPr>
          <p:spPr>
            <a:xfrm>
              <a:off x="0" y="-57150"/>
              <a:ext cx="3301133" cy="1069045"/>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7885229" y="0"/>
            <a:ext cx="11272123" cy="7514749"/>
            <a:chOff x="0" y="0"/>
            <a:chExt cx="15029497" cy="10019665"/>
          </a:xfrm>
        </p:grpSpPr>
        <p:sp>
          <p:nvSpPr>
            <p:cNvPr id="13" name="Freeform 13"/>
            <p:cNvSpPr/>
            <p:nvPr/>
          </p:nvSpPr>
          <p:spPr>
            <a:xfrm>
              <a:off x="0" y="0"/>
              <a:ext cx="15029497" cy="10019665"/>
            </a:xfrm>
            <a:custGeom>
              <a:avLst/>
              <a:gdLst/>
              <a:ahLst/>
              <a:cxnLst/>
              <a:rect l="l" t="t" r="r" b="b"/>
              <a:pathLst>
                <a:path w="15029497" h="10019665">
                  <a:moveTo>
                    <a:pt x="0" y="0"/>
                  </a:moveTo>
                  <a:lnTo>
                    <a:pt x="15029497" y="0"/>
                  </a:lnTo>
                  <a:lnTo>
                    <a:pt x="15029497" y="10019665"/>
                  </a:lnTo>
                  <a:lnTo>
                    <a:pt x="0" y="10019665"/>
                  </a:lnTo>
                  <a:lnTo>
                    <a:pt x="0" y="0"/>
                  </a:lnTo>
                  <a:close/>
                </a:path>
              </a:pathLst>
            </a:custGeom>
            <a:blipFill>
              <a:blip r:embed="rId4"/>
              <a:stretch>
                <a:fillRect/>
              </a:stretch>
            </a:blipFill>
          </p:spPr>
        </p:sp>
        <p:sp>
          <p:nvSpPr>
            <p:cNvPr id="14" name="Freeform 14"/>
            <p:cNvSpPr/>
            <p:nvPr/>
          </p:nvSpPr>
          <p:spPr>
            <a:xfrm rot="-3775104">
              <a:off x="9280459" y="3539203"/>
              <a:ext cx="1537714" cy="2431168"/>
            </a:xfrm>
            <a:custGeom>
              <a:avLst/>
              <a:gdLst/>
              <a:ahLst/>
              <a:cxnLst/>
              <a:rect l="l" t="t" r="r" b="b"/>
              <a:pathLst>
                <a:path w="1537714" h="2431168">
                  <a:moveTo>
                    <a:pt x="0" y="0"/>
                  </a:moveTo>
                  <a:lnTo>
                    <a:pt x="1537714" y="0"/>
                  </a:lnTo>
                  <a:lnTo>
                    <a:pt x="1537714" y="2431168"/>
                  </a:lnTo>
                  <a:lnTo>
                    <a:pt x="0" y="2431168"/>
                  </a:lnTo>
                  <a:lnTo>
                    <a:pt x="0" y="0"/>
                  </a:lnTo>
                  <a:close/>
                </a:path>
              </a:pathLst>
            </a:custGeom>
            <a:blipFill>
              <a:blip r:embed="rId5"/>
              <a:stretch>
                <a:fillRect/>
              </a:stretch>
            </a:blipFill>
          </p:spPr>
        </p:sp>
      </p:grpSp>
      <p:sp>
        <p:nvSpPr>
          <p:cNvPr id="15" name="TextBox 15"/>
          <p:cNvSpPr txBox="1"/>
          <p:nvPr/>
        </p:nvSpPr>
        <p:spPr>
          <a:xfrm>
            <a:off x="4144634" y="6137420"/>
            <a:ext cx="9998731" cy="1749425"/>
          </a:xfrm>
          <a:prstGeom prst="rect">
            <a:avLst/>
          </a:prstGeom>
        </p:spPr>
        <p:txBody>
          <a:bodyPr lIns="0" tIns="0" rIns="0" bIns="0" rtlCol="0" anchor="t">
            <a:spAutoFit/>
          </a:bodyPr>
          <a:lstStyle/>
          <a:p>
            <a:pPr algn="ctr">
              <a:lnSpc>
                <a:spcPts val="7000"/>
              </a:lnSpc>
            </a:pPr>
            <a:r>
              <a:rPr lang="en-US" sz="5000" spc="-500">
                <a:solidFill>
                  <a:srgbClr val="FFFFFF"/>
                </a:solidFill>
                <a:latin typeface="Source Han Sans KR"/>
                <a:ea typeface="Source Han Sans KR"/>
                <a:cs typeface="Source Han Sans KR"/>
                <a:sym typeface="Source Han Sans KR"/>
              </a:rPr>
              <a:t>중력 벡터, 손목 방향 벡터 간의 각도 계산</a:t>
            </a:r>
          </a:p>
          <a:p>
            <a:pPr algn="ctr">
              <a:lnSpc>
                <a:spcPts val="7000"/>
              </a:lnSpc>
            </a:pPr>
            <a:r>
              <a:rPr lang="en-US" sz="5000" b="1" spc="-500">
                <a:solidFill>
                  <a:srgbClr val="FFCE3C"/>
                </a:solidFill>
                <a:latin typeface="Source Han Sans KR Bold"/>
                <a:ea typeface="Source Han Sans KR Bold"/>
                <a:cs typeface="Source Han Sans KR Bold"/>
                <a:sym typeface="Source Han Sans KR Bold"/>
              </a:rPr>
              <a:t>CPR 시 손목 각도 측정</a:t>
            </a:r>
          </a:p>
        </p:txBody>
      </p:sp>
      <p:grpSp>
        <p:nvGrpSpPr>
          <p:cNvPr id="16" name="Group 16"/>
          <p:cNvGrpSpPr/>
          <p:nvPr/>
        </p:nvGrpSpPr>
        <p:grpSpPr>
          <a:xfrm>
            <a:off x="0" y="9159157"/>
            <a:ext cx="1319455" cy="964629"/>
            <a:chOff x="0" y="0"/>
            <a:chExt cx="1759273" cy="1286172"/>
          </a:xfrm>
        </p:grpSpPr>
        <p:grpSp>
          <p:nvGrpSpPr>
            <p:cNvPr id="17" name="Group 17"/>
            <p:cNvGrpSpPr/>
            <p:nvPr/>
          </p:nvGrpSpPr>
          <p:grpSpPr>
            <a:xfrm>
              <a:off x="0" y="0"/>
              <a:ext cx="1759273" cy="1286172"/>
              <a:chOff x="0" y="0"/>
              <a:chExt cx="347511" cy="254059"/>
            </a:xfrm>
          </p:grpSpPr>
          <p:sp>
            <p:nvSpPr>
              <p:cNvPr id="18" name="Freeform 18"/>
              <p:cNvSpPr/>
              <p:nvPr/>
            </p:nvSpPr>
            <p:spPr>
              <a:xfrm>
                <a:off x="0" y="0"/>
                <a:ext cx="347511" cy="254059"/>
              </a:xfrm>
              <a:custGeom>
                <a:avLst/>
                <a:gdLst/>
                <a:ahLst/>
                <a:cxnLst/>
                <a:rect l="l" t="t" r="r" b="b"/>
                <a:pathLst>
                  <a:path w="347511" h="254059">
                    <a:moveTo>
                      <a:pt x="0" y="0"/>
                    </a:moveTo>
                    <a:lnTo>
                      <a:pt x="347511" y="0"/>
                    </a:lnTo>
                    <a:lnTo>
                      <a:pt x="347511" y="254059"/>
                    </a:lnTo>
                    <a:lnTo>
                      <a:pt x="0" y="254059"/>
                    </a:lnTo>
                    <a:close/>
                  </a:path>
                </a:pathLst>
              </a:custGeom>
              <a:solidFill>
                <a:srgbClr val="61B63E"/>
              </a:solidFill>
            </p:spPr>
          </p:sp>
          <p:sp>
            <p:nvSpPr>
              <p:cNvPr id="19" name="TextBox 19"/>
              <p:cNvSpPr txBox="1"/>
              <p:nvPr/>
            </p:nvSpPr>
            <p:spPr>
              <a:xfrm>
                <a:off x="0" y="-38100"/>
                <a:ext cx="347511" cy="292159"/>
              </a:xfrm>
              <a:prstGeom prst="rect">
                <a:avLst/>
              </a:prstGeom>
            </p:spPr>
            <p:txBody>
              <a:bodyPr lIns="50800" tIns="50800" rIns="50800" bIns="50800" rtlCol="0" anchor="ctr"/>
              <a:lstStyle/>
              <a:p>
                <a:pPr algn="ctr">
                  <a:lnSpc>
                    <a:spcPts val="2939"/>
                  </a:lnSpc>
                </a:pPr>
                <a:endParaRPr/>
              </a:p>
            </p:txBody>
          </p:sp>
        </p:grpSp>
        <p:sp>
          <p:nvSpPr>
            <p:cNvPr id="20" name="TextBox 20"/>
            <p:cNvSpPr txBox="1"/>
            <p:nvPr/>
          </p:nvSpPr>
          <p:spPr>
            <a:xfrm>
              <a:off x="553951" y="216391"/>
              <a:ext cx="651371" cy="758140"/>
            </a:xfrm>
            <a:prstGeom prst="rect">
              <a:avLst/>
            </a:prstGeom>
          </p:spPr>
          <p:txBody>
            <a:bodyPr lIns="0" tIns="0" rIns="0" bIns="0" rtlCol="0" anchor="t">
              <a:spAutoFit/>
            </a:bodyPr>
            <a:lstStyle/>
            <a:p>
              <a:pPr algn="ctr">
                <a:lnSpc>
                  <a:spcPts val="4620"/>
                </a:lnSpc>
                <a:spcBef>
                  <a:spcPct val="0"/>
                </a:spcBef>
              </a:pPr>
              <a:r>
                <a:rPr lang="en-US" sz="3300" b="1" spc="-198">
                  <a:solidFill>
                    <a:srgbClr val="FCFCFC"/>
                  </a:solidFill>
                  <a:latin typeface="Poppins Bold"/>
                  <a:ea typeface="Poppins Bold"/>
                  <a:cs typeface="Poppins Bold"/>
                  <a:sym typeface="Poppins Bold"/>
                </a:rPr>
                <a:t>35</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0548" y="6328040"/>
            <a:ext cx="4269855" cy="1678698"/>
          </a:xfrm>
          <a:custGeom>
            <a:avLst/>
            <a:gdLst/>
            <a:ahLst/>
            <a:cxnLst/>
            <a:rect l="l" t="t" r="r" b="b"/>
            <a:pathLst>
              <a:path w="4269855" h="1678698">
                <a:moveTo>
                  <a:pt x="0" y="0"/>
                </a:moveTo>
                <a:lnTo>
                  <a:pt x="4269855" y="0"/>
                </a:lnTo>
                <a:lnTo>
                  <a:pt x="4269855" y="1678698"/>
                </a:lnTo>
                <a:lnTo>
                  <a:pt x="0" y="1678698"/>
                </a:lnTo>
                <a:lnTo>
                  <a:pt x="0" y="0"/>
                </a:lnTo>
                <a:close/>
              </a:path>
            </a:pathLst>
          </a:custGeom>
          <a:blipFill>
            <a:blip r:embed="rId3"/>
            <a:stretch>
              <a:fillRect l="-46435" t="-47865" r="-22693" b="-153267"/>
            </a:stretch>
          </a:blipFill>
        </p:spPr>
      </p:sp>
      <p:grpSp>
        <p:nvGrpSpPr>
          <p:cNvPr id="3" name="Group 3"/>
          <p:cNvGrpSpPr/>
          <p:nvPr/>
        </p:nvGrpSpPr>
        <p:grpSpPr>
          <a:xfrm>
            <a:off x="1621364" y="6362889"/>
            <a:ext cx="4168224" cy="1609001"/>
            <a:chOff x="0" y="0"/>
            <a:chExt cx="1097804" cy="423770"/>
          </a:xfrm>
        </p:grpSpPr>
        <p:sp>
          <p:nvSpPr>
            <p:cNvPr id="4" name="Freeform 4"/>
            <p:cNvSpPr/>
            <p:nvPr/>
          </p:nvSpPr>
          <p:spPr>
            <a:xfrm>
              <a:off x="0" y="0"/>
              <a:ext cx="1097804" cy="423770"/>
            </a:xfrm>
            <a:custGeom>
              <a:avLst/>
              <a:gdLst/>
              <a:ahLst/>
              <a:cxnLst/>
              <a:rect l="l" t="t" r="r" b="b"/>
              <a:pathLst>
                <a:path w="1097804" h="423770">
                  <a:moveTo>
                    <a:pt x="0" y="0"/>
                  </a:moveTo>
                  <a:lnTo>
                    <a:pt x="1097804" y="0"/>
                  </a:lnTo>
                  <a:lnTo>
                    <a:pt x="1097804" y="423770"/>
                  </a:lnTo>
                  <a:lnTo>
                    <a:pt x="0" y="423770"/>
                  </a:lnTo>
                  <a:close/>
                </a:path>
              </a:pathLst>
            </a:custGeom>
            <a:solidFill>
              <a:srgbClr val="000000">
                <a:alpha val="0"/>
              </a:srgbClr>
            </a:solidFill>
            <a:ln w="19050" cap="sq">
              <a:solidFill>
                <a:srgbClr val="000000"/>
              </a:solidFill>
              <a:prstDash val="solid"/>
              <a:miter/>
            </a:ln>
          </p:spPr>
        </p:sp>
        <p:sp>
          <p:nvSpPr>
            <p:cNvPr id="5" name="TextBox 5"/>
            <p:cNvSpPr txBox="1"/>
            <p:nvPr/>
          </p:nvSpPr>
          <p:spPr>
            <a:xfrm>
              <a:off x="0" y="-38100"/>
              <a:ext cx="1097804" cy="461870"/>
            </a:xfrm>
            <a:prstGeom prst="rect">
              <a:avLst/>
            </a:prstGeom>
          </p:spPr>
          <p:txBody>
            <a:bodyPr lIns="50800" tIns="50800" rIns="50800" bIns="50800" rtlCol="0" anchor="ctr"/>
            <a:lstStyle/>
            <a:p>
              <a:pPr algn="ctr">
                <a:lnSpc>
                  <a:spcPts val="3079"/>
                </a:lnSpc>
              </a:pPr>
              <a:endParaRPr/>
            </a:p>
          </p:txBody>
        </p:sp>
      </p:grpSp>
      <p:grpSp>
        <p:nvGrpSpPr>
          <p:cNvPr id="6" name="Group 6"/>
          <p:cNvGrpSpPr/>
          <p:nvPr/>
        </p:nvGrpSpPr>
        <p:grpSpPr>
          <a:xfrm>
            <a:off x="2991935" y="6069278"/>
            <a:ext cx="1427082" cy="587220"/>
            <a:chOff x="0" y="0"/>
            <a:chExt cx="503600" cy="207223"/>
          </a:xfrm>
        </p:grpSpPr>
        <p:sp>
          <p:nvSpPr>
            <p:cNvPr id="7" name="Freeform 7"/>
            <p:cNvSpPr/>
            <p:nvPr/>
          </p:nvSpPr>
          <p:spPr>
            <a:xfrm>
              <a:off x="0" y="0"/>
              <a:ext cx="503600" cy="207223"/>
            </a:xfrm>
            <a:custGeom>
              <a:avLst/>
              <a:gdLst/>
              <a:ahLst/>
              <a:cxnLst/>
              <a:rect l="l" t="t" r="r" b="b"/>
              <a:pathLst>
                <a:path w="503600" h="207223">
                  <a:moveTo>
                    <a:pt x="103611" y="0"/>
                  </a:moveTo>
                  <a:lnTo>
                    <a:pt x="399988" y="0"/>
                  </a:lnTo>
                  <a:cubicBezTo>
                    <a:pt x="457212" y="0"/>
                    <a:pt x="503600" y="46388"/>
                    <a:pt x="503600" y="103611"/>
                  </a:cubicBezTo>
                  <a:lnTo>
                    <a:pt x="503600" y="103611"/>
                  </a:lnTo>
                  <a:cubicBezTo>
                    <a:pt x="503600" y="160835"/>
                    <a:pt x="457212" y="207223"/>
                    <a:pt x="399988" y="207223"/>
                  </a:cubicBezTo>
                  <a:lnTo>
                    <a:pt x="103611" y="207223"/>
                  </a:lnTo>
                  <a:cubicBezTo>
                    <a:pt x="46388" y="207223"/>
                    <a:pt x="0" y="160835"/>
                    <a:pt x="0" y="103611"/>
                  </a:cubicBezTo>
                  <a:lnTo>
                    <a:pt x="0" y="103611"/>
                  </a:lnTo>
                  <a:cubicBezTo>
                    <a:pt x="0" y="46388"/>
                    <a:pt x="46388" y="0"/>
                    <a:pt x="103611" y="0"/>
                  </a:cubicBezTo>
                  <a:close/>
                </a:path>
              </a:pathLst>
            </a:custGeom>
            <a:solidFill>
              <a:srgbClr val="000000"/>
            </a:solidFill>
          </p:spPr>
        </p:sp>
        <p:sp>
          <p:nvSpPr>
            <p:cNvPr id="8" name="TextBox 8"/>
            <p:cNvSpPr txBox="1"/>
            <p:nvPr/>
          </p:nvSpPr>
          <p:spPr>
            <a:xfrm>
              <a:off x="0" y="-38100"/>
              <a:ext cx="503600" cy="245323"/>
            </a:xfrm>
            <a:prstGeom prst="rect">
              <a:avLst/>
            </a:prstGeom>
          </p:spPr>
          <p:txBody>
            <a:bodyPr lIns="37914" tIns="37914" rIns="37914" bIns="37914" rtlCol="0" anchor="ctr"/>
            <a:lstStyle/>
            <a:p>
              <a:pPr algn="ctr">
                <a:lnSpc>
                  <a:spcPts val="3079"/>
                </a:lnSpc>
              </a:pPr>
              <a:endParaRPr/>
            </a:p>
          </p:txBody>
        </p:sp>
      </p:grpSp>
      <p:sp>
        <p:nvSpPr>
          <p:cNvPr id="9" name="TextBox 9"/>
          <p:cNvSpPr txBox="1"/>
          <p:nvPr/>
        </p:nvSpPr>
        <p:spPr>
          <a:xfrm>
            <a:off x="3161698" y="6067632"/>
            <a:ext cx="1087555" cy="523838"/>
          </a:xfrm>
          <a:prstGeom prst="rect">
            <a:avLst/>
          </a:prstGeom>
        </p:spPr>
        <p:txBody>
          <a:bodyPr lIns="0" tIns="0" rIns="0" bIns="0" rtlCol="0" anchor="t">
            <a:spAutoFit/>
          </a:bodyPr>
          <a:lstStyle/>
          <a:p>
            <a:pPr algn="ctr">
              <a:lnSpc>
                <a:spcPts val="4200"/>
              </a:lnSpc>
              <a:spcBef>
                <a:spcPct val="0"/>
              </a:spcBef>
            </a:pPr>
            <a:r>
              <a:rPr lang="en-US" sz="3000" b="1">
                <a:solidFill>
                  <a:srgbClr val="FEFBEE"/>
                </a:solidFill>
                <a:latin typeface="Source Han Sans KR Bold"/>
                <a:ea typeface="Source Han Sans KR Bold"/>
                <a:cs typeface="Source Han Sans KR Bold"/>
                <a:sym typeface="Source Han Sans KR Bold"/>
              </a:rPr>
              <a:t>속도</a:t>
            </a:r>
          </a:p>
        </p:txBody>
      </p:sp>
      <p:grpSp>
        <p:nvGrpSpPr>
          <p:cNvPr id="10" name="Group 10"/>
          <p:cNvGrpSpPr/>
          <p:nvPr/>
        </p:nvGrpSpPr>
        <p:grpSpPr>
          <a:xfrm>
            <a:off x="6995718" y="6069278"/>
            <a:ext cx="6813680" cy="2740319"/>
            <a:chOff x="0" y="0"/>
            <a:chExt cx="9084906" cy="3653759"/>
          </a:xfrm>
        </p:grpSpPr>
        <p:sp>
          <p:nvSpPr>
            <p:cNvPr id="11" name="Freeform 11"/>
            <p:cNvSpPr/>
            <p:nvPr/>
          </p:nvSpPr>
          <p:spPr>
            <a:xfrm>
              <a:off x="1741815" y="439232"/>
              <a:ext cx="5601277" cy="2049830"/>
            </a:xfrm>
            <a:custGeom>
              <a:avLst/>
              <a:gdLst/>
              <a:ahLst/>
              <a:cxnLst/>
              <a:rect l="l" t="t" r="r" b="b"/>
              <a:pathLst>
                <a:path w="5601277" h="2049830">
                  <a:moveTo>
                    <a:pt x="0" y="0"/>
                  </a:moveTo>
                  <a:lnTo>
                    <a:pt x="5601276" y="0"/>
                  </a:lnTo>
                  <a:lnTo>
                    <a:pt x="5601276" y="2049831"/>
                  </a:lnTo>
                  <a:lnTo>
                    <a:pt x="0" y="2049831"/>
                  </a:lnTo>
                  <a:lnTo>
                    <a:pt x="0" y="0"/>
                  </a:lnTo>
                  <a:close/>
                </a:path>
              </a:pathLst>
            </a:custGeom>
            <a:blipFill>
              <a:blip r:embed="rId3"/>
              <a:stretch>
                <a:fillRect l="-55155" t="-228815" r="-16747"/>
              </a:stretch>
            </a:blipFill>
          </p:spPr>
        </p:sp>
        <p:grpSp>
          <p:nvGrpSpPr>
            <p:cNvPr id="12" name="Group 12"/>
            <p:cNvGrpSpPr/>
            <p:nvPr/>
          </p:nvGrpSpPr>
          <p:grpSpPr>
            <a:xfrm>
              <a:off x="1785459" y="391480"/>
              <a:ext cx="5557632" cy="2145334"/>
              <a:chOff x="0" y="0"/>
              <a:chExt cx="1097804" cy="423770"/>
            </a:xfrm>
          </p:grpSpPr>
          <p:sp>
            <p:nvSpPr>
              <p:cNvPr id="13" name="Freeform 13"/>
              <p:cNvSpPr/>
              <p:nvPr/>
            </p:nvSpPr>
            <p:spPr>
              <a:xfrm>
                <a:off x="0" y="0"/>
                <a:ext cx="1097804" cy="423770"/>
              </a:xfrm>
              <a:custGeom>
                <a:avLst/>
                <a:gdLst/>
                <a:ahLst/>
                <a:cxnLst/>
                <a:rect l="l" t="t" r="r" b="b"/>
                <a:pathLst>
                  <a:path w="1097804" h="423770">
                    <a:moveTo>
                      <a:pt x="0" y="0"/>
                    </a:moveTo>
                    <a:lnTo>
                      <a:pt x="1097804" y="0"/>
                    </a:lnTo>
                    <a:lnTo>
                      <a:pt x="1097804" y="423770"/>
                    </a:lnTo>
                    <a:lnTo>
                      <a:pt x="0" y="423770"/>
                    </a:lnTo>
                    <a:close/>
                  </a:path>
                </a:pathLst>
              </a:custGeom>
              <a:solidFill>
                <a:srgbClr val="000000">
                  <a:alpha val="0"/>
                </a:srgbClr>
              </a:solidFill>
              <a:ln w="19050" cap="sq">
                <a:solidFill>
                  <a:srgbClr val="000000"/>
                </a:solidFill>
                <a:prstDash val="solid"/>
                <a:miter/>
              </a:ln>
            </p:spPr>
          </p:sp>
          <p:sp>
            <p:nvSpPr>
              <p:cNvPr id="14" name="TextBox 14"/>
              <p:cNvSpPr txBox="1"/>
              <p:nvPr/>
            </p:nvSpPr>
            <p:spPr>
              <a:xfrm>
                <a:off x="0" y="-38100"/>
                <a:ext cx="1097804" cy="461870"/>
              </a:xfrm>
              <a:prstGeom prst="rect">
                <a:avLst/>
              </a:prstGeom>
            </p:spPr>
            <p:txBody>
              <a:bodyPr lIns="50800" tIns="50800" rIns="50800" bIns="50800" rtlCol="0" anchor="ctr"/>
              <a:lstStyle/>
              <a:p>
                <a:pPr algn="ctr">
                  <a:lnSpc>
                    <a:spcPts val="3079"/>
                  </a:lnSpc>
                </a:pPr>
                <a:endParaRPr/>
              </a:p>
            </p:txBody>
          </p:sp>
        </p:grpSp>
        <p:grpSp>
          <p:nvGrpSpPr>
            <p:cNvPr id="15" name="Group 15"/>
            <p:cNvGrpSpPr/>
            <p:nvPr/>
          </p:nvGrpSpPr>
          <p:grpSpPr>
            <a:xfrm>
              <a:off x="3139319" y="0"/>
              <a:ext cx="2806269" cy="782961"/>
              <a:chOff x="0" y="0"/>
              <a:chExt cx="742724" cy="207223"/>
            </a:xfrm>
          </p:grpSpPr>
          <p:sp>
            <p:nvSpPr>
              <p:cNvPr id="16" name="Freeform 16"/>
              <p:cNvSpPr/>
              <p:nvPr/>
            </p:nvSpPr>
            <p:spPr>
              <a:xfrm>
                <a:off x="0" y="0"/>
                <a:ext cx="742724" cy="207223"/>
              </a:xfrm>
              <a:custGeom>
                <a:avLst/>
                <a:gdLst/>
                <a:ahLst/>
                <a:cxnLst/>
                <a:rect l="l" t="t" r="r" b="b"/>
                <a:pathLst>
                  <a:path w="742724" h="207223">
                    <a:moveTo>
                      <a:pt x="103611" y="0"/>
                    </a:moveTo>
                    <a:lnTo>
                      <a:pt x="639112" y="0"/>
                    </a:lnTo>
                    <a:cubicBezTo>
                      <a:pt x="696335" y="0"/>
                      <a:pt x="742724" y="46388"/>
                      <a:pt x="742724" y="103611"/>
                    </a:cubicBezTo>
                    <a:lnTo>
                      <a:pt x="742724" y="103611"/>
                    </a:lnTo>
                    <a:cubicBezTo>
                      <a:pt x="742724" y="160835"/>
                      <a:pt x="696335" y="207223"/>
                      <a:pt x="639112" y="207223"/>
                    </a:cubicBezTo>
                    <a:lnTo>
                      <a:pt x="103611" y="207223"/>
                    </a:lnTo>
                    <a:cubicBezTo>
                      <a:pt x="46388" y="207223"/>
                      <a:pt x="0" y="160835"/>
                      <a:pt x="0" y="103611"/>
                    </a:cubicBezTo>
                    <a:lnTo>
                      <a:pt x="0" y="103611"/>
                    </a:lnTo>
                    <a:cubicBezTo>
                      <a:pt x="0" y="46388"/>
                      <a:pt x="46388" y="0"/>
                      <a:pt x="103611" y="0"/>
                    </a:cubicBezTo>
                    <a:close/>
                  </a:path>
                </a:pathLst>
              </a:custGeom>
              <a:solidFill>
                <a:srgbClr val="000000"/>
              </a:solidFill>
            </p:spPr>
          </p:sp>
          <p:sp>
            <p:nvSpPr>
              <p:cNvPr id="17" name="TextBox 17"/>
              <p:cNvSpPr txBox="1"/>
              <p:nvPr/>
            </p:nvSpPr>
            <p:spPr>
              <a:xfrm>
                <a:off x="0" y="-38100"/>
                <a:ext cx="742724" cy="245323"/>
              </a:xfrm>
              <a:prstGeom prst="rect">
                <a:avLst/>
              </a:prstGeom>
            </p:spPr>
            <p:txBody>
              <a:bodyPr lIns="37914" tIns="37914" rIns="37914" bIns="37914" rtlCol="0" anchor="ctr"/>
              <a:lstStyle/>
              <a:p>
                <a:pPr algn="ctr">
                  <a:lnSpc>
                    <a:spcPts val="3079"/>
                  </a:lnSpc>
                </a:pPr>
                <a:endParaRPr/>
              </a:p>
            </p:txBody>
          </p:sp>
        </p:grpSp>
        <p:sp>
          <p:nvSpPr>
            <p:cNvPr id="18" name="TextBox 18"/>
            <p:cNvSpPr txBox="1"/>
            <p:nvPr/>
          </p:nvSpPr>
          <p:spPr>
            <a:xfrm>
              <a:off x="3515907" y="20030"/>
              <a:ext cx="2053092" cy="676225"/>
            </a:xfrm>
            <a:prstGeom prst="rect">
              <a:avLst/>
            </a:prstGeom>
          </p:spPr>
          <p:txBody>
            <a:bodyPr lIns="0" tIns="0" rIns="0" bIns="0" rtlCol="0" anchor="t">
              <a:spAutoFit/>
            </a:bodyPr>
            <a:lstStyle/>
            <a:p>
              <a:pPr algn="ctr">
                <a:lnSpc>
                  <a:spcPts val="4200"/>
                </a:lnSpc>
                <a:spcBef>
                  <a:spcPct val="0"/>
                </a:spcBef>
              </a:pPr>
              <a:r>
                <a:rPr lang="en-US" sz="3000" b="1">
                  <a:solidFill>
                    <a:srgbClr val="FEFBEE"/>
                  </a:solidFill>
                  <a:latin typeface="Source Han Sans KR Bold"/>
                  <a:ea typeface="Source Han Sans KR Bold"/>
                  <a:cs typeface="Source Han Sans KR Bold"/>
                  <a:sym typeface="Source Han Sans KR Bold"/>
                </a:rPr>
                <a:t>압박 깊이</a:t>
              </a:r>
            </a:p>
          </p:txBody>
        </p:sp>
        <p:sp>
          <p:nvSpPr>
            <p:cNvPr id="19" name="TextBox 19"/>
            <p:cNvSpPr txBox="1"/>
            <p:nvPr/>
          </p:nvSpPr>
          <p:spPr>
            <a:xfrm>
              <a:off x="0" y="2880118"/>
              <a:ext cx="9084906" cy="773642"/>
            </a:xfrm>
            <a:prstGeom prst="rect">
              <a:avLst/>
            </a:prstGeom>
          </p:spPr>
          <p:txBody>
            <a:bodyPr lIns="0" tIns="0" rIns="0" bIns="0" rtlCol="0" anchor="t">
              <a:spAutoFit/>
            </a:bodyPr>
            <a:lstStyle/>
            <a:p>
              <a:pPr algn="ctr">
                <a:lnSpc>
                  <a:spcPts val="4900"/>
                </a:lnSpc>
              </a:pPr>
              <a:r>
                <a:rPr lang="en-US" sz="3500" spc="-350">
                  <a:solidFill>
                    <a:srgbClr val="000000"/>
                  </a:solidFill>
                  <a:latin typeface="Source Han Sans KR Light"/>
                  <a:ea typeface="Source Han Sans KR Light"/>
                  <a:cs typeface="Source Han Sans KR Light"/>
                  <a:sym typeface="Source Han Sans KR Light"/>
                </a:rPr>
                <a:t>압박 구간 시간차 계산</a:t>
              </a:r>
            </a:p>
          </p:txBody>
        </p:sp>
      </p:grpSp>
      <p:grpSp>
        <p:nvGrpSpPr>
          <p:cNvPr id="20" name="Group 20"/>
          <p:cNvGrpSpPr/>
          <p:nvPr/>
        </p:nvGrpSpPr>
        <p:grpSpPr>
          <a:xfrm>
            <a:off x="523946" y="8279373"/>
            <a:ext cx="6813680" cy="530225"/>
            <a:chOff x="0" y="0"/>
            <a:chExt cx="9084906" cy="706967"/>
          </a:xfrm>
        </p:grpSpPr>
        <p:sp>
          <p:nvSpPr>
            <p:cNvPr id="21" name="TextBox 21"/>
            <p:cNvSpPr txBox="1"/>
            <p:nvPr/>
          </p:nvSpPr>
          <p:spPr>
            <a:xfrm>
              <a:off x="0" y="-66675"/>
              <a:ext cx="9084906" cy="773642"/>
            </a:xfrm>
            <a:prstGeom prst="rect">
              <a:avLst/>
            </a:prstGeom>
          </p:spPr>
          <p:txBody>
            <a:bodyPr lIns="0" tIns="0" rIns="0" bIns="0" rtlCol="0" anchor="t">
              <a:spAutoFit/>
            </a:bodyPr>
            <a:lstStyle/>
            <a:p>
              <a:pPr algn="ctr">
                <a:lnSpc>
                  <a:spcPts val="4900"/>
                </a:lnSpc>
              </a:pPr>
              <a:r>
                <a:rPr lang="en-US" sz="3500" spc="-350">
                  <a:solidFill>
                    <a:srgbClr val="000000"/>
                  </a:solidFill>
                  <a:latin typeface="Source Han Sans KR Light"/>
                  <a:ea typeface="Source Han Sans KR Light"/>
                  <a:cs typeface="Source Han Sans KR Light"/>
                  <a:sym typeface="Source Han Sans KR Light"/>
                </a:rPr>
                <a:t>수직 방향 가속도     속도     변위(압박 깊이)</a:t>
              </a:r>
            </a:p>
          </p:txBody>
        </p:sp>
        <p:sp>
          <p:nvSpPr>
            <p:cNvPr id="22" name="Freeform 22"/>
            <p:cNvSpPr/>
            <p:nvPr/>
          </p:nvSpPr>
          <p:spPr>
            <a:xfrm>
              <a:off x="3852922" y="212176"/>
              <a:ext cx="192124" cy="308015"/>
            </a:xfrm>
            <a:custGeom>
              <a:avLst/>
              <a:gdLst/>
              <a:ahLst/>
              <a:cxnLst/>
              <a:rect l="l" t="t" r="r" b="b"/>
              <a:pathLst>
                <a:path w="192124" h="308015">
                  <a:moveTo>
                    <a:pt x="0" y="0"/>
                  </a:moveTo>
                  <a:lnTo>
                    <a:pt x="192124" y="0"/>
                  </a:lnTo>
                  <a:lnTo>
                    <a:pt x="192124" y="308015"/>
                  </a:lnTo>
                  <a:lnTo>
                    <a:pt x="0" y="30801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3" name="Freeform 23"/>
            <p:cNvSpPr/>
            <p:nvPr/>
          </p:nvSpPr>
          <p:spPr>
            <a:xfrm>
              <a:off x="5378629" y="212176"/>
              <a:ext cx="192124" cy="308015"/>
            </a:xfrm>
            <a:custGeom>
              <a:avLst/>
              <a:gdLst/>
              <a:ahLst/>
              <a:cxnLst/>
              <a:rect l="l" t="t" r="r" b="b"/>
              <a:pathLst>
                <a:path w="192124" h="308015">
                  <a:moveTo>
                    <a:pt x="0" y="0"/>
                  </a:moveTo>
                  <a:lnTo>
                    <a:pt x="192125" y="0"/>
                  </a:lnTo>
                  <a:lnTo>
                    <a:pt x="192125" y="308015"/>
                  </a:lnTo>
                  <a:lnTo>
                    <a:pt x="0" y="30801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sp>
        <p:nvSpPr>
          <p:cNvPr id="24" name="AutoShape 24"/>
          <p:cNvSpPr/>
          <p:nvPr/>
        </p:nvSpPr>
        <p:spPr>
          <a:xfrm>
            <a:off x="5971348" y="7233356"/>
            <a:ext cx="2089096" cy="0"/>
          </a:xfrm>
          <a:prstGeom prst="line">
            <a:avLst/>
          </a:prstGeom>
          <a:ln w="76200" cap="flat">
            <a:solidFill>
              <a:srgbClr val="E90162"/>
            </a:solidFill>
            <a:prstDash val="solid"/>
            <a:headEnd type="none" w="sm" len="sm"/>
            <a:tailEnd type="arrow" w="med" len="sm"/>
          </a:ln>
        </p:spPr>
      </p:sp>
      <p:sp>
        <p:nvSpPr>
          <p:cNvPr id="25" name="TextBox 25"/>
          <p:cNvSpPr txBox="1"/>
          <p:nvPr/>
        </p:nvSpPr>
        <p:spPr>
          <a:xfrm>
            <a:off x="5876098" y="6514171"/>
            <a:ext cx="2239239" cy="523838"/>
          </a:xfrm>
          <a:prstGeom prst="rect">
            <a:avLst/>
          </a:prstGeom>
        </p:spPr>
        <p:txBody>
          <a:bodyPr lIns="0" tIns="0" rIns="0" bIns="0" rtlCol="0" anchor="t">
            <a:spAutoFit/>
          </a:bodyPr>
          <a:lstStyle/>
          <a:p>
            <a:pPr algn="ctr">
              <a:lnSpc>
                <a:spcPts val="4200"/>
              </a:lnSpc>
            </a:pPr>
            <a:r>
              <a:rPr lang="en-US" sz="3000" spc="-300">
                <a:solidFill>
                  <a:srgbClr val="E90162"/>
                </a:solidFill>
                <a:latin typeface="Source Han Sans KR"/>
                <a:ea typeface="Source Han Sans KR"/>
                <a:cs typeface="Source Han Sans KR"/>
                <a:sym typeface="Source Han Sans KR"/>
              </a:rPr>
              <a:t>깊이 추적</a:t>
            </a:r>
          </a:p>
        </p:txBody>
      </p:sp>
      <p:grpSp>
        <p:nvGrpSpPr>
          <p:cNvPr id="26" name="Group 26"/>
          <p:cNvGrpSpPr/>
          <p:nvPr/>
        </p:nvGrpSpPr>
        <p:grpSpPr>
          <a:xfrm>
            <a:off x="12679125" y="6779072"/>
            <a:ext cx="4350184" cy="832367"/>
            <a:chOff x="0" y="0"/>
            <a:chExt cx="5800246" cy="1109823"/>
          </a:xfrm>
        </p:grpSpPr>
        <p:sp>
          <p:nvSpPr>
            <p:cNvPr id="27" name="AutoShape 27"/>
            <p:cNvSpPr/>
            <p:nvPr/>
          </p:nvSpPr>
          <p:spPr>
            <a:xfrm>
              <a:off x="0" y="554912"/>
              <a:ext cx="2785461" cy="0"/>
            </a:xfrm>
            <a:prstGeom prst="line">
              <a:avLst/>
            </a:prstGeom>
            <a:ln w="101600" cap="flat">
              <a:solidFill>
                <a:srgbClr val="E90162"/>
              </a:solidFill>
              <a:prstDash val="solid"/>
              <a:headEnd type="none" w="sm" len="sm"/>
              <a:tailEnd type="arrow" w="med" len="sm"/>
            </a:ln>
          </p:spPr>
        </p:sp>
        <p:grpSp>
          <p:nvGrpSpPr>
            <p:cNvPr id="28" name="Group 28"/>
            <p:cNvGrpSpPr/>
            <p:nvPr/>
          </p:nvGrpSpPr>
          <p:grpSpPr>
            <a:xfrm>
              <a:off x="3103118" y="0"/>
              <a:ext cx="2697128" cy="1109823"/>
              <a:chOff x="0" y="0"/>
              <a:chExt cx="503600" cy="207223"/>
            </a:xfrm>
          </p:grpSpPr>
          <p:sp>
            <p:nvSpPr>
              <p:cNvPr id="29" name="Freeform 29"/>
              <p:cNvSpPr/>
              <p:nvPr/>
            </p:nvSpPr>
            <p:spPr>
              <a:xfrm>
                <a:off x="0" y="0"/>
                <a:ext cx="503600" cy="207223"/>
              </a:xfrm>
              <a:custGeom>
                <a:avLst/>
                <a:gdLst/>
                <a:ahLst/>
                <a:cxnLst/>
                <a:rect l="l" t="t" r="r" b="b"/>
                <a:pathLst>
                  <a:path w="503600" h="207223">
                    <a:moveTo>
                      <a:pt x="103611" y="0"/>
                    </a:moveTo>
                    <a:lnTo>
                      <a:pt x="399988" y="0"/>
                    </a:lnTo>
                    <a:cubicBezTo>
                      <a:pt x="457212" y="0"/>
                      <a:pt x="503600" y="46388"/>
                      <a:pt x="503600" y="103611"/>
                    </a:cubicBezTo>
                    <a:lnTo>
                      <a:pt x="503600" y="103611"/>
                    </a:lnTo>
                    <a:cubicBezTo>
                      <a:pt x="503600" y="160835"/>
                      <a:pt x="457212" y="207223"/>
                      <a:pt x="399988" y="207223"/>
                    </a:cubicBezTo>
                    <a:lnTo>
                      <a:pt x="103611" y="207223"/>
                    </a:lnTo>
                    <a:cubicBezTo>
                      <a:pt x="46388" y="207223"/>
                      <a:pt x="0" y="160835"/>
                      <a:pt x="0" y="103611"/>
                    </a:cubicBezTo>
                    <a:lnTo>
                      <a:pt x="0" y="103611"/>
                    </a:lnTo>
                    <a:cubicBezTo>
                      <a:pt x="0" y="46388"/>
                      <a:pt x="46388" y="0"/>
                      <a:pt x="103611" y="0"/>
                    </a:cubicBezTo>
                    <a:close/>
                  </a:path>
                </a:pathLst>
              </a:custGeom>
              <a:solidFill>
                <a:srgbClr val="000000"/>
              </a:solidFill>
            </p:spPr>
          </p:sp>
          <p:sp>
            <p:nvSpPr>
              <p:cNvPr id="30" name="TextBox 30"/>
              <p:cNvSpPr txBox="1"/>
              <p:nvPr/>
            </p:nvSpPr>
            <p:spPr>
              <a:xfrm>
                <a:off x="0" y="-38100"/>
                <a:ext cx="503600" cy="245323"/>
              </a:xfrm>
              <a:prstGeom prst="rect">
                <a:avLst/>
              </a:prstGeom>
            </p:spPr>
            <p:txBody>
              <a:bodyPr lIns="37914" tIns="37914" rIns="37914" bIns="37914" rtlCol="0" anchor="ctr"/>
              <a:lstStyle/>
              <a:p>
                <a:pPr algn="ctr">
                  <a:lnSpc>
                    <a:spcPts val="3079"/>
                  </a:lnSpc>
                </a:pPr>
                <a:endParaRPr/>
              </a:p>
            </p:txBody>
          </p:sp>
        </p:grpSp>
        <p:sp>
          <p:nvSpPr>
            <p:cNvPr id="31" name="TextBox 31"/>
            <p:cNvSpPr txBox="1"/>
            <p:nvPr/>
          </p:nvSpPr>
          <p:spPr>
            <a:xfrm>
              <a:off x="3423964" y="46702"/>
              <a:ext cx="2055436" cy="940219"/>
            </a:xfrm>
            <a:prstGeom prst="rect">
              <a:avLst/>
            </a:prstGeom>
          </p:spPr>
          <p:txBody>
            <a:bodyPr lIns="0" tIns="0" rIns="0" bIns="0" rtlCol="0" anchor="t">
              <a:spAutoFit/>
            </a:bodyPr>
            <a:lstStyle/>
            <a:p>
              <a:pPr algn="ctr">
                <a:lnSpc>
                  <a:spcPts val="5953"/>
                </a:lnSpc>
                <a:spcBef>
                  <a:spcPct val="0"/>
                </a:spcBef>
              </a:pPr>
              <a:r>
                <a:rPr lang="en-US" sz="4252" b="1">
                  <a:solidFill>
                    <a:srgbClr val="FEFBEE"/>
                  </a:solidFill>
                  <a:latin typeface="Source Han Sans KR Bold"/>
                  <a:ea typeface="Source Han Sans KR Bold"/>
                  <a:cs typeface="Source Han Sans KR Bold"/>
                  <a:sym typeface="Source Han Sans KR Bold"/>
                </a:rPr>
                <a:t>빈도</a:t>
              </a:r>
            </a:p>
          </p:txBody>
        </p:sp>
      </p:grpSp>
      <p:grpSp>
        <p:nvGrpSpPr>
          <p:cNvPr id="32" name="Group 32"/>
          <p:cNvGrpSpPr/>
          <p:nvPr/>
        </p:nvGrpSpPr>
        <p:grpSpPr>
          <a:xfrm>
            <a:off x="687898" y="642722"/>
            <a:ext cx="2854164" cy="771956"/>
            <a:chOff x="0" y="0"/>
            <a:chExt cx="3805553" cy="1029274"/>
          </a:xfrm>
        </p:grpSpPr>
        <p:grpSp>
          <p:nvGrpSpPr>
            <p:cNvPr id="33" name="Group 33"/>
            <p:cNvGrpSpPr/>
            <p:nvPr/>
          </p:nvGrpSpPr>
          <p:grpSpPr>
            <a:xfrm>
              <a:off x="0" y="0"/>
              <a:ext cx="3805553" cy="1029274"/>
              <a:chOff x="0" y="0"/>
              <a:chExt cx="1007200" cy="272414"/>
            </a:xfrm>
          </p:grpSpPr>
          <p:sp>
            <p:nvSpPr>
              <p:cNvPr id="34" name="Freeform 34"/>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35" name="TextBox 35"/>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36" name="TextBox 36"/>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CPR 피드백 </a:t>
              </a:r>
            </a:p>
          </p:txBody>
        </p:sp>
      </p:grpSp>
      <p:sp>
        <p:nvSpPr>
          <p:cNvPr id="37" name="TextBox 37"/>
          <p:cNvSpPr txBox="1"/>
          <p:nvPr/>
        </p:nvSpPr>
        <p:spPr>
          <a:xfrm>
            <a:off x="1028700" y="1673684"/>
            <a:ext cx="14951960" cy="4216399"/>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선형 가속도와 중력 가속도를 이용한</a:t>
            </a:r>
          </a:p>
          <a:p>
            <a:pPr algn="l">
              <a:lnSpc>
                <a:spcPts val="11200"/>
              </a:lnSpc>
            </a:pPr>
            <a:r>
              <a:rPr lang="en-US" sz="8000" b="1" spc="-560">
                <a:solidFill>
                  <a:srgbClr val="E90162"/>
                </a:solidFill>
                <a:latin typeface="Source Han Sans KR Heavy"/>
                <a:ea typeface="Source Han Sans KR Heavy"/>
                <a:cs typeface="Source Han Sans KR Heavy"/>
                <a:sym typeface="Source Han Sans KR Heavy"/>
              </a:rPr>
              <a:t>압박 깊이, 빈도</a:t>
            </a:r>
            <a:r>
              <a:rPr lang="en-US" sz="8000" b="1" spc="-560">
                <a:solidFill>
                  <a:srgbClr val="000000"/>
                </a:solidFill>
                <a:latin typeface="Source Han Sans KR Heavy"/>
                <a:ea typeface="Source Han Sans KR Heavy"/>
                <a:cs typeface="Source Han Sans KR Heavy"/>
                <a:sym typeface="Source Han Sans KR Heavy"/>
              </a:rPr>
              <a:t> 계산</a:t>
            </a:r>
          </a:p>
          <a:p>
            <a:pPr algn="l">
              <a:lnSpc>
                <a:spcPts val="11200"/>
              </a:lnSpc>
              <a:spcBef>
                <a:spcPct val="0"/>
              </a:spcBef>
            </a:pPr>
            <a:endParaRPr lang="en-US" sz="8000" b="1" spc="-560">
              <a:solidFill>
                <a:srgbClr val="000000"/>
              </a:solidFill>
              <a:latin typeface="Source Han Sans KR Heavy"/>
              <a:ea typeface="Source Han Sans KR Heavy"/>
              <a:cs typeface="Source Han Sans KR Heavy"/>
              <a:sym typeface="Source Han Sans KR Heavy"/>
            </a:endParaRPr>
          </a:p>
        </p:txBody>
      </p:sp>
      <p:grpSp>
        <p:nvGrpSpPr>
          <p:cNvPr id="38" name="Group 38"/>
          <p:cNvGrpSpPr/>
          <p:nvPr/>
        </p:nvGrpSpPr>
        <p:grpSpPr>
          <a:xfrm>
            <a:off x="0" y="9159157"/>
            <a:ext cx="1319455" cy="964666"/>
            <a:chOff x="0" y="0"/>
            <a:chExt cx="1759273" cy="1286221"/>
          </a:xfrm>
        </p:grpSpPr>
        <p:grpSp>
          <p:nvGrpSpPr>
            <p:cNvPr id="39" name="Group 39"/>
            <p:cNvGrpSpPr/>
            <p:nvPr/>
          </p:nvGrpSpPr>
          <p:grpSpPr>
            <a:xfrm>
              <a:off x="0" y="0"/>
              <a:ext cx="1759273" cy="1286221"/>
              <a:chOff x="0" y="0"/>
              <a:chExt cx="347511" cy="254068"/>
            </a:xfrm>
          </p:grpSpPr>
          <p:sp>
            <p:nvSpPr>
              <p:cNvPr id="40" name="Freeform 40"/>
              <p:cNvSpPr/>
              <p:nvPr/>
            </p:nvSpPr>
            <p:spPr>
              <a:xfrm>
                <a:off x="0" y="0"/>
                <a:ext cx="347511" cy="254068"/>
              </a:xfrm>
              <a:custGeom>
                <a:avLst/>
                <a:gdLst/>
                <a:ahLst/>
                <a:cxnLst/>
                <a:rect l="l" t="t" r="r" b="b"/>
                <a:pathLst>
                  <a:path w="347511" h="254068">
                    <a:moveTo>
                      <a:pt x="0" y="0"/>
                    </a:moveTo>
                    <a:lnTo>
                      <a:pt x="347511" y="0"/>
                    </a:lnTo>
                    <a:lnTo>
                      <a:pt x="347511" y="254068"/>
                    </a:lnTo>
                    <a:lnTo>
                      <a:pt x="0" y="254068"/>
                    </a:lnTo>
                    <a:close/>
                  </a:path>
                </a:pathLst>
              </a:custGeom>
              <a:solidFill>
                <a:srgbClr val="FFCE3C"/>
              </a:solidFill>
            </p:spPr>
          </p:sp>
          <p:sp>
            <p:nvSpPr>
              <p:cNvPr id="41" name="TextBox 41"/>
              <p:cNvSpPr txBox="1"/>
              <p:nvPr/>
            </p:nvSpPr>
            <p:spPr>
              <a:xfrm>
                <a:off x="0" y="-38100"/>
                <a:ext cx="347511" cy="292168"/>
              </a:xfrm>
              <a:prstGeom prst="rect">
                <a:avLst/>
              </a:prstGeom>
            </p:spPr>
            <p:txBody>
              <a:bodyPr lIns="50800" tIns="50800" rIns="50800" bIns="50800" rtlCol="0" anchor="ctr"/>
              <a:lstStyle/>
              <a:p>
                <a:pPr algn="ctr">
                  <a:lnSpc>
                    <a:spcPts val="2939"/>
                  </a:lnSpc>
                </a:pPr>
                <a:endParaRPr/>
              </a:p>
            </p:txBody>
          </p:sp>
        </p:grpSp>
        <p:sp>
          <p:nvSpPr>
            <p:cNvPr id="42" name="TextBox 42"/>
            <p:cNvSpPr txBox="1"/>
            <p:nvPr/>
          </p:nvSpPr>
          <p:spPr>
            <a:xfrm>
              <a:off x="553951" y="216391"/>
              <a:ext cx="651371" cy="758189"/>
            </a:xfrm>
            <a:prstGeom prst="rect">
              <a:avLst/>
            </a:prstGeom>
          </p:spPr>
          <p:txBody>
            <a:bodyPr lIns="0" tIns="0" rIns="0" bIns="0" rtlCol="0" anchor="t">
              <a:spAutoFit/>
            </a:bodyPr>
            <a:lstStyle/>
            <a:p>
              <a:pPr algn="ctr">
                <a:lnSpc>
                  <a:spcPts val="4620"/>
                </a:lnSpc>
                <a:spcBef>
                  <a:spcPct val="0"/>
                </a:spcBef>
              </a:pPr>
              <a:r>
                <a:rPr lang="en-US" sz="3300" b="1" spc="-198">
                  <a:solidFill>
                    <a:srgbClr val="000000"/>
                  </a:solidFill>
                  <a:latin typeface="Poppins Bold"/>
                  <a:ea typeface="Poppins Bold"/>
                  <a:cs typeface="Poppins Bold"/>
                  <a:sym typeface="Poppins Bold"/>
                </a:rPr>
                <a:t>39</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23419" y="4691291"/>
            <a:ext cx="5427511" cy="6887603"/>
          </a:xfrm>
          <a:custGeom>
            <a:avLst/>
            <a:gdLst/>
            <a:ahLst/>
            <a:cxnLst/>
            <a:rect l="l" t="t" r="r" b="b"/>
            <a:pathLst>
              <a:path w="5427511" h="6887603">
                <a:moveTo>
                  <a:pt x="0" y="0"/>
                </a:moveTo>
                <a:lnTo>
                  <a:pt x="5427511" y="0"/>
                </a:lnTo>
                <a:lnTo>
                  <a:pt x="5427511" y="6887603"/>
                </a:lnTo>
                <a:lnTo>
                  <a:pt x="0" y="6887603"/>
                </a:lnTo>
                <a:lnTo>
                  <a:pt x="0" y="0"/>
                </a:lnTo>
                <a:close/>
              </a:path>
            </a:pathLst>
          </a:custGeom>
          <a:blipFill>
            <a:blip r:embed="rId3">
              <a:alphaModFix amt="30000"/>
            </a:blip>
            <a:stretch>
              <a:fillRect/>
            </a:stretch>
          </a:blipFill>
        </p:spPr>
      </p:sp>
      <p:grpSp>
        <p:nvGrpSpPr>
          <p:cNvPr id="3" name="Group 3"/>
          <p:cNvGrpSpPr/>
          <p:nvPr/>
        </p:nvGrpSpPr>
        <p:grpSpPr>
          <a:xfrm>
            <a:off x="3623146" y="2443521"/>
            <a:ext cx="11041708" cy="1716600"/>
            <a:chOff x="0" y="0"/>
            <a:chExt cx="2908104" cy="452109"/>
          </a:xfrm>
        </p:grpSpPr>
        <p:sp>
          <p:nvSpPr>
            <p:cNvPr id="4" name="Freeform 4"/>
            <p:cNvSpPr/>
            <p:nvPr/>
          </p:nvSpPr>
          <p:spPr>
            <a:xfrm>
              <a:off x="0" y="0"/>
              <a:ext cx="2908104" cy="452109"/>
            </a:xfrm>
            <a:custGeom>
              <a:avLst/>
              <a:gdLst/>
              <a:ahLst/>
              <a:cxnLst/>
              <a:rect l="l" t="t" r="r" b="b"/>
              <a:pathLst>
                <a:path w="2908104" h="452109">
                  <a:moveTo>
                    <a:pt x="0" y="0"/>
                  </a:moveTo>
                  <a:lnTo>
                    <a:pt x="2908104" y="0"/>
                  </a:lnTo>
                  <a:lnTo>
                    <a:pt x="2908104" y="452109"/>
                  </a:lnTo>
                  <a:lnTo>
                    <a:pt x="0" y="452109"/>
                  </a:lnTo>
                  <a:close/>
                </a:path>
              </a:pathLst>
            </a:custGeom>
            <a:solidFill>
              <a:srgbClr val="F3F3F3"/>
            </a:solidFill>
          </p:spPr>
        </p:sp>
        <p:sp>
          <p:nvSpPr>
            <p:cNvPr id="5" name="TextBox 5"/>
            <p:cNvSpPr txBox="1"/>
            <p:nvPr/>
          </p:nvSpPr>
          <p:spPr>
            <a:xfrm>
              <a:off x="0" y="-57150"/>
              <a:ext cx="2908104" cy="50925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278423" y="2052335"/>
            <a:ext cx="1731155" cy="782372"/>
            <a:chOff x="0" y="0"/>
            <a:chExt cx="678396" cy="306592"/>
          </a:xfrm>
        </p:grpSpPr>
        <p:sp>
          <p:nvSpPr>
            <p:cNvPr id="7" name="Freeform 7"/>
            <p:cNvSpPr/>
            <p:nvPr/>
          </p:nvSpPr>
          <p:spPr>
            <a:xfrm>
              <a:off x="0" y="0"/>
              <a:ext cx="678396" cy="306592"/>
            </a:xfrm>
            <a:custGeom>
              <a:avLst/>
              <a:gdLst/>
              <a:ahLst/>
              <a:cxnLst/>
              <a:rect l="l" t="t" r="r" b="b"/>
              <a:pathLst>
                <a:path w="678396" h="306592">
                  <a:moveTo>
                    <a:pt x="153296" y="0"/>
                  </a:moveTo>
                  <a:lnTo>
                    <a:pt x="525100" y="0"/>
                  </a:lnTo>
                  <a:cubicBezTo>
                    <a:pt x="565757" y="0"/>
                    <a:pt x="604748" y="16151"/>
                    <a:pt x="633497" y="44899"/>
                  </a:cubicBezTo>
                  <a:cubicBezTo>
                    <a:pt x="662245" y="73648"/>
                    <a:pt x="678396" y="112639"/>
                    <a:pt x="678396" y="153296"/>
                  </a:cubicBezTo>
                  <a:lnTo>
                    <a:pt x="678396" y="153296"/>
                  </a:lnTo>
                  <a:cubicBezTo>
                    <a:pt x="678396" y="237959"/>
                    <a:pt x="609763" y="306592"/>
                    <a:pt x="525100" y="306592"/>
                  </a:cubicBezTo>
                  <a:lnTo>
                    <a:pt x="153296" y="306592"/>
                  </a:lnTo>
                  <a:cubicBezTo>
                    <a:pt x="112639" y="306592"/>
                    <a:pt x="73648" y="290441"/>
                    <a:pt x="44899" y="261693"/>
                  </a:cubicBezTo>
                  <a:cubicBezTo>
                    <a:pt x="16151" y="232944"/>
                    <a:pt x="0" y="193953"/>
                    <a:pt x="0" y="153296"/>
                  </a:cubicBezTo>
                  <a:lnTo>
                    <a:pt x="0" y="153296"/>
                  </a:lnTo>
                  <a:cubicBezTo>
                    <a:pt x="0" y="112639"/>
                    <a:pt x="16151" y="73648"/>
                    <a:pt x="44899" y="44899"/>
                  </a:cubicBezTo>
                  <a:cubicBezTo>
                    <a:pt x="73648" y="16151"/>
                    <a:pt x="112639" y="0"/>
                    <a:pt x="153296" y="0"/>
                  </a:cubicBezTo>
                  <a:close/>
                </a:path>
              </a:pathLst>
            </a:custGeom>
            <a:solidFill>
              <a:srgbClr val="000000"/>
            </a:solidFill>
          </p:spPr>
        </p:sp>
        <p:sp>
          <p:nvSpPr>
            <p:cNvPr id="8" name="TextBox 8"/>
            <p:cNvSpPr txBox="1"/>
            <p:nvPr/>
          </p:nvSpPr>
          <p:spPr>
            <a:xfrm>
              <a:off x="0" y="-38100"/>
              <a:ext cx="678396" cy="344692"/>
            </a:xfrm>
            <a:prstGeom prst="rect">
              <a:avLst/>
            </a:prstGeom>
          </p:spPr>
          <p:txBody>
            <a:bodyPr lIns="34142" tIns="34142" rIns="34142" bIns="34142" rtlCol="0" anchor="ctr"/>
            <a:lstStyle/>
            <a:p>
              <a:pPr algn="ctr">
                <a:lnSpc>
                  <a:spcPts val="3079"/>
                </a:lnSpc>
              </a:pPr>
              <a:endParaRPr/>
            </a:p>
          </p:txBody>
        </p:sp>
      </p:grpSp>
      <p:sp>
        <p:nvSpPr>
          <p:cNvPr id="9" name="TextBox 9"/>
          <p:cNvSpPr txBox="1"/>
          <p:nvPr/>
        </p:nvSpPr>
        <p:spPr>
          <a:xfrm>
            <a:off x="8353303" y="2022069"/>
            <a:ext cx="1594062" cy="679487"/>
          </a:xfrm>
          <a:prstGeom prst="rect">
            <a:avLst/>
          </a:prstGeom>
        </p:spPr>
        <p:txBody>
          <a:bodyPr lIns="0" tIns="0" rIns="0" bIns="0" rtlCol="0" anchor="t">
            <a:spAutoFit/>
          </a:bodyPr>
          <a:lstStyle/>
          <a:p>
            <a:pPr algn="ctr">
              <a:lnSpc>
                <a:spcPts val="5599"/>
              </a:lnSpc>
            </a:pPr>
            <a:r>
              <a:rPr lang="en-US" sz="3999" b="1" spc="-399">
                <a:solidFill>
                  <a:srgbClr val="FFFFFF"/>
                </a:solidFill>
                <a:latin typeface="Source Han Sans KR Bold"/>
                <a:ea typeface="Source Han Sans KR Bold"/>
                <a:cs typeface="Source Han Sans KR Bold"/>
                <a:sym typeface="Source Han Sans KR Bold"/>
              </a:rPr>
              <a:t>Filter</a:t>
            </a:r>
          </a:p>
        </p:txBody>
      </p:sp>
      <p:sp>
        <p:nvSpPr>
          <p:cNvPr id="10" name="AutoShape 10"/>
          <p:cNvSpPr/>
          <p:nvPr/>
        </p:nvSpPr>
        <p:spPr>
          <a:xfrm>
            <a:off x="3014808" y="3341821"/>
            <a:ext cx="1227227" cy="0"/>
          </a:xfrm>
          <a:prstGeom prst="line">
            <a:avLst/>
          </a:prstGeom>
          <a:ln w="76200" cap="flat">
            <a:solidFill>
              <a:srgbClr val="E90162"/>
            </a:solidFill>
            <a:prstDash val="solid"/>
            <a:headEnd type="none" w="sm" len="sm"/>
            <a:tailEnd type="arrow" w="med" len="sm"/>
          </a:ln>
        </p:spPr>
      </p:sp>
      <p:sp>
        <p:nvSpPr>
          <p:cNvPr id="11" name="AutoShape 11"/>
          <p:cNvSpPr/>
          <p:nvPr/>
        </p:nvSpPr>
        <p:spPr>
          <a:xfrm>
            <a:off x="14051240" y="3368420"/>
            <a:ext cx="1227227" cy="0"/>
          </a:xfrm>
          <a:prstGeom prst="line">
            <a:avLst/>
          </a:prstGeom>
          <a:ln w="76200" cap="flat">
            <a:solidFill>
              <a:srgbClr val="E90162"/>
            </a:solidFill>
            <a:prstDash val="solid"/>
            <a:headEnd type="none" w="sm" len="sm"/>
            <a:tailEnd type="arrow" w="med" len="sm"/>
          </a:ln>
        </p:spPr>
      </p:sp>
      <p:sp>
        <p:nvSpPr>
          <p:cNvPr id="12" name="TextBox 12"/>
          <p:cNvSpPr txBox="1"/>
          <p:nvPr/>
        </p:nvSpPr>
        <p:spPr>
          <a:xfrm>
            <a:off x="15369880" y="2996632"/>
            <a:ext cx="1890858" cy="596900"/>
          </a:xfrm>
          <a:prstGeom prst="rect">
            <a:avLst/>
          </a:prstGeom>
        </p:spPr>
        <p:txBody>
          <a:bodyPr lIns="0" tIns="0" rIns="0" bIns="0" rtlCol="0" anchor="t">
            <a:spAutoFit/>
          </a:bodyPr>
          <a:lstStyle/>
          <a:p>
            <a:pPr algn="ctr">
              <a:lnSpc>
                <a:spcPts val="4900"/>
              </a:lnSpc>
              <a:spcBef>
                <a:spcPct val="0"/>
              </a:spcBef>
            </a:pPr>
            <a:r>
              <a:rPr lang="en-US" sz="3500" spc="-315">
                <a:solidFill>
                  <a:srgbClr val="000000"/>
                </a:solidFill>
                <a:latin typeface="Source Han Sans KR"/>
                <a:ea typeface="Source Han Sans KR"/>
                <a:cs typeface="Source Han Sans KR"/>
                <a:sym typeface="Source Han Sans KR"/>
              </a:rPr>
              <a:t>판별 값</a:t>
            </a:r>
          </a:p>
        </p:txBody>
      </p:sp>
      <p:sp>
        <p:nvSpPr>
          <p:cNvPr id="13" name="TextBox 13"/>
          <p:cNvSpPr txBox="1"/>
          <p:nvPr/>
        </p:nvSpPr>
        <p:spPr>
          <a:xfrm>
            <a:off x="1028700" y="2686761"/>
            <a:ext cx="1890858" cy="1216025"/>
          </a:xfrm>
          <a:prstGeom prst="rect">
            <a:avLst/>
          </a:prstGeom>
        </p:spPr>
        <p:txBody>
          <a:bodyPr lIns="0" tIns="0" rIns="0" bIns="0" rtlCol="0" anchor="t">
            <a:spAutoFit/>
          </a:bodyPr>
          <a:lstStyle/>
          <a:p>
            <a:pPr algn="ctr">
              <a:lnSpc>
                <a:spcPts val="4900"/>
              </a:lnSpc>
            </a:pPr>
            <a:r>
              <a:rPr lang="en-US" sz="3500" spc="-315">
                <a:solidFill>
                  <a:srgbClr val="000000"/>
                </a:solidFill>
                <a:latin typeface="Source Han Sans KR"/>
                <a:ea typeface="Source Han Sans KR"/>
                <a:cs typeface="Source Han Sans KR"/>
                <a:sym typeface="Source Han Sans KR"/>
              </a:rPr>
              <a:t>가속도</a:t>
            </a:r>
          </a:p>
          <a:p>
            <a:pPr algn="ctr">
              <a:lnSpc>
                <a:spcPts val="4900"/>
              </a:lnSpc>
              <a:spcBef>
                <a:spcPct val="0"/>
              </a:spcBef>
            </a:pPr>
            <a:r>
              <a:rPr lang="en-US" sz="3500" spc="-315">
                <a:solidFill>
                  <a:srgbClr val="000000"/>
                </a:solidFill>
                <a:latin typeface="Source Han Sans KR"/>
                <a:ea typeface="Source Han Sans KR"/>
                <a:cs typeface="Source Han Sans KR"/>
                <a:sym typeface="Source Han Sans KR"/>
              </a:rPr>
              <a:t>데이터</a:t>
            </a:r>
          </a:p>
        </p:txBody>
      </p:sp>
      <p:sp>
        <p:nvSpPr>
          <p:cNvPr id="14" name="TextBox 14"/>
          <p:cNvSpPr txBox="1"/>
          <p:nvPr/>
        </p:nvSpPr>
        <p:spPr>
          <a:xfrm>
            <a:off x="5113739" y="3005816"/>
            <a:ext cx="1937668" cy="596900"/>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저주파 통과</a:t>
            </a:r>
          </a:p>
        </p:txBody>
      </p:sp>
      <p:sp>
        <p:nvSpPr>
          <p:cNvPr id="15" name="TextBox 15"/>
          <p:cNvSpPr txBox="1"/>
          <p:nvPr/>
        </p:nvSpPr>
        <p:spPr>
          <a:xfrm>
            <a:off x="9838483" y="3005816"/>
            <a:ext cx="1562501" cy="596900"/>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이동 평균</a:t>
            </a:r>
          </a:p>
        </p:txBody>
      </p:sp>
      <p:sp>
        <p:nvSpPr>
          <p:cNvPr id="16" name="TextBox 16"/>
          <p:cNvSpPr txBox="1"/>
          <p:nvPr/>
        </p:nvSpPr>
        <p:spPr>
          <a:xfrm>
            <a:off x="8074326" y="3005816"/>
            <a:ext cx="741238" cy="596900"/>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적분</a:t>
            </a:r>
          </a:p>
        </p:txBody>
      </p:sp>
      <p:sp>
        <p:nvSpPr>
          <p:cNvPr id="17" name="TextBox 17"/>
          <p:cNvSpPr txBox="1"/>
          <p:nvPr/>
        </p:nvSpPr>
        <p:spPr>
          <a:xfrm>
            <a:off x="12423902" y="3005816"/>
            <a:ext cx="755634" cy="596900"/>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칼만</a:t>
            </a:r>
          </a:p>
        </p:txBody>
      </p:sp>
      <p:sp>
        <p:nvSpPr>
          <p:cNvPr id="18" name="Freeform 18"/>
          <p:cNvSpPr/>
          <p:nvPr/>
        </p:nvSpPr>
        <p:spPr>
          <a:xfrm>
            <a:off x="7394405" y="3067525"/>
            <a:ext cx="336923" cy="540157"/>
          </a:xfrm>
          <a:custGeom>
            <a:avLst/>
            <a:gdLst/>
            <a:ahLst/>
            <a:cxnLst/>
            <a:rect l="l" t="t" r="r" b="b"/>
            <a:pathLst>
              <a:path w="336923" h="540157">
                <a:moveTo>
                  <a:pt x="0" y="0"/>
                </a:moveTo>
                <a:lnTo>
                  <a:pt x="336923" y="0"/>
                </a:lnTo>
                <a:lnTo>
                  <a:pt x="336923" y="540157"/>
                </a:lnTo>
                <a:lnTo>
                  <a:pt x="0" y="54015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9" name="Freeform 19"/>
          <p:cNvSpPr/>
          <p:nvPr/>
        </p:nvSpPr>
        <p:spPr>
          <a:xfrm>
            <a:off x="9158562" y="3067525"/>
            <a:ext cx="336923" cy="540157"/>
          </a:xfrm>
          <a:custGeom>
            <a:avLst/>
            <a:gdLst/>
            <a:ahLst/>
            <a:cxnLst/>
            <a:rect l="l" t="t" r="r" b="b"/>
            <a:pathLst>
              <a:path w="336923" h="540157">
                <a:moveTo>
                  <a:pt x="0" y="0"/>
                </a:moveTo>
                <a:lnTo>
                  <a:pt x="336923" y="0"/>
                </a:lnTo>
                <a:lnTo>
                  <a:pt x="336923" y="540157"/>
                </a:lnTo>
                <a:lnTo>
                  <a:pt x="0" y="54015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0" name="Freeform 20"/>
          <p:cNvSpPr/>
          <p:nvPr/>
        </p:nvSpPr>
        <p:spPr>
          <a:xfrm>
            <a:off x="11743981" y="3067525"/>
            <a:ext cx="336923" cy="540157"/>
          </a:xfrm>
          <a:custGeom>
            <a:avLst/>
            <a:gdLst/>
            <a:ahLst/>
            <a:cxnLst/>
            <a:rect l="l" t="t" r="r" b="b"/>
            <a:pathLst>
              <a:path w="336923" h="540157">
                <a:moveTo>
                  <a:pt x="0" y="0"/>
                </a:moveTo>
                <a:lnTo>
                  <a:pt x="336923" y="0"/>
                </a:lnTo>
                <a:lnTo>
                  <a:pt x="336923" y="540157"/>
                </a:lnTo>
                <a:lnTo>
                  <a:pt x="0" y="54015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21" name="Group 21"/>
          <p:cNvGrpSpPr/>
          <p:nvPr/>
        </p:nvGrpSpPr>
        <p:grpSpPr>
          <a:xfrm>
            <a:off x="2112256" y="5303121"/>
            <a:ext cx="14063488" cy="2868335"/>
            <a:chOff x="0" y="0"/>
            <a:chExt cx="18751317" cy="3824447"/>
          </a:xfrm>
        </p:grpSpPr>
        <p:sp>
          <p:nvSpPr>
            <p:cNvPr id="22" name="Freeform 22"/>
            <p:cNvSpPr/>
            <p:nvPr/>
          </p:nvSpPr>
          <p:spPr>
            <a:xfrm rot="5400000">
              <a:off x="8886554" y="0"/>
              <a:ext cx="978210" cy="978210"/>
            </a:xfrm>
            <a:custGeom>
              <a:avLst/>
              <a:gdLst/>
              <a:ahLst/>
              <a:cxnLst/>
              <a:rect l="l" t="t" r="r" b="b"/>
              <a:pathLst>
                <a:path w="978210" h="978210">
                  <a:moveTo>
                    <a:pt x="0" y="0"/>
                  </a:moveTo>
                  <a:lnTo>
                    <a:pt x="978210" y="0"/>
                  </a:lnTo>
                  <a:lnTo>
                    <a:pt x="978210" y="978210"/>
                  </a:lnTo>
                  <a:lnTo>
                    <a:pt x="0" y="97821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3" name="TextBox 23"/>
            <p:cNvSpPr txBox="1"/>
            <p:nvPr/>
          </p:nvSpPr>
          <p:spPr>
            <a:xfrm>
              <a:off x="0" y="2286688"/>
              <a:ext cx="18751317" cy="1537758"/>
            </a:xfrm>
            <a:prstGeom prst="rect">
              <a:avLst/>
            </a:prstGeom>
          </p:spPr>
          <p:txBody>
            <a:bodyPr lIns="0" tIns="0" rIns="0" bIns="0" rtlCol="0" anchor="t">
              <a:spAutoFit/>
            </a:bodyPr>
            <a:lstStyle/>
            <a:p>
              <a:pPr algn="ctr">
                <a:lnSpc>
                  <a:spcPts val="9799"/>
                </a:lnSpc>
                <a:spcBef>
                  <a:spcPct val="0"/>
                </a:spcBef>
              </a:pPr>
              <a:r>
                <a:rPr lang="en-US" sz="6999" spc="-489">
                  <a:solidFill>
                    <a:srgbClr val="000000"/>
                  </a:solidFill>
                  <a:latin typeface="Source Han Sans KR"/>
                  <a:ea typeface="Source Han Sans KR"/>
                  <a:cs typeface="Source Han Sans KR"/>
                  <a:sym typeface="Source Han Sans KR"/>
                </a:rPr>
                <a:t>CPR 피드백 </a:t>
              </a:r>
              <a:r>
                <a:rPr lang="en-US" sz="6999" b="1" spc="-489">
                  <a:solidFill>
                    <a:srgbClr val="000000"/>
                  </a:solidFill>
                  <a:latin typeface="Source Han Sans KR Heavy"/>
                  <a:ea typeface="Source Han Sans KR Heavy"/>
                  <a:cs typeface="Source Han Sans KR Heavy"/>
                  <a:sym typeface="Source Han Sans KR Heavy"/>
                </a:rPr>
                <a:t>정확도</a:t>
              </a:r>
              <a:r>
                <a:rPr lang="en-US" sz="6999" spc="-489">
                  <a:solidFill>
                    <a:srgbClr val="000000"/>
                  </a:solidFill>
                  <a:latin typeface="Source Han Sans KR"/>
                  <a:ea typeface="Source Han Sans KR"/>
                  <a:cs typeface="Source Han Sans KR"/>
                  <a:sym typeface="Source Han Sans KR"/>
                </a:rPr>
                <a:t> 향상</a:t>
              </a:r>
            </a:p>
          </p:txBody>
        </p:sp>
      </p:grpSp>
      <p:grpSp>
        <p:nvGrpSpPr>
          <p:cNvPr id="24" name="Group 24"/>
          <p:cNvGrpSpPr/>
          <p:nvPr/>
        </p:nvGrpSpPr>
        <p:grpSpPr>
          <a:xfrm>
            <a:off x="687898" y="642722"/>
            <a:ext cx="2854164" cy="771956"/>
            <a:chOff x="0" y="0"/>
            <a:chExt cx="3805553" cy="1029274"/>
          </a:xfrm>
        </p:grpSpPr>
        <p:grpSp>
          <p:nvGrpSpPr>
            <p:cNvPr id="25" name="Group 25"/>
            <p:cNvGrpSpPr/>
            <p:nvPr/>
          </p:nvGrpSpPr>
          <p:grpSpPr>
            <a:xfrm>
              <a:off x="0" y="0"/>
              <a:ext cx="3805553" cy="1029274"/>
              <a:chOff x="0" y="0"/>
              <a:chExt cx="1007200" cy="272414"/>
            </a:xfrm>
          </p:grpSpPr>
          <p:sp>
            <p:nvSpPr>
              <p:cNvPr id="26" name="Freeform 26"/>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27" name="TextBox 27"/>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28" name="TextBox 28"/>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데이터 필터</a:t>
              </a:r>
            </a:p>
          </p:txBody>
        </p:sp>
      </p:grpSp>
      <p:grpSp>
        <p:nvGrpSpPr>
          <p:cNvPr id="29" name="Group 29"/>
          <p:cNvGrpSpPr/>
          <p:nvPr/>
        </p:nvGrpSpPr>
        <p:grpSpPr>
          <a:xfrm>
            <a:off x="0" y="9159157"/>
            <a:ext cx="1319455" cy="964666"/>
            <a:chOff x="0" y="0"/>
            <a:chExt cx="1759273" cy="1286221"/>
          </a:xfrm>
        </p:grpSpPr>
        <p:grpSp>
          <p:nvGrpSpPr>
            <p:cNvPr id="30" name="Group 30"/>
            <p:cNvGrpSpPr/>
            <p:nvPr/>
          </p:nvGrpSpPr>
          <p:grpSpPr>
            <a:xfrm>
              <a:off x="0" y="0"/>
              <a:ext cx="1759273" cy="1286221"/>
              <a:chOff x="0" y="0"/>
              <a:chExt cx="347511" cy="254068"/>
            </a:xfrm>
          </p:grpSpPr>
          <p:sp>
            <p:nvSpPr>
              <p:cNvPr id="31" name="Freeform 31"/>
              <p:cNvSpPr/>
              <p:nvPr/>
            </p:nvSpPr>
            <p:spPr>
              <a:xfrm>
                <a:off x="0" y="0"/>
                <a:ext cx="347511" cy="254068"/>
              </a:xfrm>
              <a:custGeom>
                <a:avLst/>
                <a:gdLst/>
                <a:ahLst/>
                <a:cxnLst/>
                <a:rect l="l" t="t" r="r" b="b"/>
                <a:pathLst>
                  <a:path w="347511" h="254068">
                    <a:moveTo>
                      <a:pt x="0" y="0"/>
                    </a:moveTo>
                    <a:lnTo>
                      <a:pt x="347511" y="0"/>
                    </a:lnTo>
                    <a:lnTo>
                      <a:pt x="347511" y="254068"/>
                    </a:lnTo>
                    <a:lnTo>
                      <a:pt x="0" y="254068"/>
                    </a:lnTo>
                    <a:close/>
                  </a:path>
                </a:pathLst>
              </a:custGeom>
              <a:solidFill>
                <a:srgbClr val="3979FA"/>
              </a:solidFill>
            </p:spPr>
          </p:sp>
          <p:sp>
            <p:nvSpPr>
              <p:cNvPr id="32" name="TextBox 32"/>
              <p:cNvSpPr txBox="1"/>
              <p:nvPr/>
            </p:nvSpPr>
            <p:spPr>
              <a:xfrm>
                <a:off x="0" y="-38100"/>
                <a:ext cx="347511" cy="292168"/>
              </a:xfrm>
              <a:prstGeom prst="rect">
                <a:avLst/>
              </a:prstGeom>
            </p:spPr>
            <p:txBody>
              <a:bodyPr lIns="50800" tIns="50800" rIns="50800" bIns="50800" rtlCol="0" anchor="ctr"/>
              <a:lstStyle/>
              <a:p>
                <a:pPr algn="ctr">
                  <a:lnSpc>
                    <a:spcPts val="2939"/>
                  </a:lnSpc>
                </a:pPr>
                <a:endParaRPr/>
              </a:p>
            </p:txBody>
          </p:sp>
        </p:grpSp>
        <p:sp>
          <p:nvSpPr>
            <p:cNvPr id="33" name="TextBox 33"/>
            <p:cNvSpPr txBox="1"/>
            <p:nvPr/>
          </p:nvSpPr>
          <p:spPr>
            <a:xfrm>
              <a:off x="553951" y="216391"/>
              <a:ext cx="651371" cy="758189"/>
            </a:xfrm>
            <a:prstGeom prst="rect">
              <a:avLst/>
            </a:prstGeom>
          </p:spPr>
          <p:txBody>
            <a:bodyPr lIns="0" tIns="0" rIns="0" bIns="0" rtlCol="0" anchor="t">
              <a:spAutoFit/>
            </a:bodyPr>
            <a:lstStyle/>
            <a:p>
              <a:pPr algn="ctr">
                <a:lnSpc>
                  <a:spcPts val="4620"/>
                </a:lnSpc>
                <a:spcBef>
                  <a:spcPct val="0"/>
                </a:spcBef>
              </a:pPr>
              <a:r>
                <a:rPr lang="en-US" sz="3300" b="1" spc="-198">
                  <a:solidFill>
                    <a:srgbClr val="FFFFFF"/>
                  </a:solidFill>
                  <a:latin typeface="Poppins Bold"/>
                  <a:ea typeface="Poppins Bold"/>
                  <a:cs typeface="Poppins Bold"/>
                  <a:sym typeface="Poppins Bold"/>
                </a:rPr>
                <a:t>59</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123909"/>
            <a:ext cx="9151907" cy="4991682"/>
          </a:xfrm>
          <a:custGeom>
            <a:avLst/>
            <a:gdLst/>
            <a:ahLst/>
            <a:cxnLst/>
            <a:rect l="l" t="t" r="r" b="b"/>
            <a:pathLst>
              <a:path w="9151907" h="4991682">
                <a:moveTo>
                  <a:pt x="0" y="0"/>
                </a:moveTo>
                <a:lnTo>
                  <a:pt x="9151907" y="0"/>
                </a:lnTo>
                <a:lnTo>
                  <a:pt x="9151907" y="4991682"/>
                </a:lnTo>
                <a:lnTo>
                  <a:pt x="0" y="4991682"/>
                </a:lnTo>
                <a:lnTo>
                  <a:pt x="0" y="0"/>
                </a:lnTo>
                <a:close/>
              </a:path>
            </a:pathLst>
          </a:custGeom>
          <a:blipFill>
            <a:blip r:embed="rId2"/>
            <a:stretch>
              <a:fillRect l="-9078" t="-11141" r="-30236" b="-15931"/>
            </a:stretch>
          </a:blipFill>
        </p:spPr>
      </p:sp>
      <p:sp>
        <p:nvSpPr>
          <p:cNvPr id="3" name="Freeform 3"/>
          <p:cNvSpPr/>
          <p:nvPr/>
        </p:nvSpPr>
        <p:spPr>
          <a:xfrm>
            <a:off x="9151907" y="3096602"/>
            <a:ext cx="9136093" cy="5084396"/>
          </a:xfrm>
          <a:custGeom>
            <a:avLst/>
            <a:gdLst/>
            <a:ahLst/>
            <a:cxnLst/>
            <a:rect l="l" t="t" r="r" b="b"/>
            <a:pathLst>
              <a:path w="9136093" h="5084396">
                <a:moveTo>
                  <a:pt x="0" y="0"/>
                </a:moveTo>
                <a:lnTo>
                  <a:pt x="9136093" y="0"/>
                </a:lnTo>
                <a:lnTo>
                  <a:pt x="9136093" y="5084396"/>
                </a:lnTo>
                <a:lnTo>
                  <a:pt x="0" y="5084396"/>
                </a:lnTo>
                <a:lnTo>
                  <a:pt x="0" y="0"/>
                </a:lnTo>
                <a:close/>
              </a:path>
            </a:pathLst>
          </a:custGeom>
          <a:blipFill>
            <a:blip r:embed="rId3"/>
            <a:stretch>
              <a:fillRect l="-9048" t="-10351" r="-29367" b="-14007"/>
            </a:stretch>
          </a:blipFill>
        </p:spPr>
      </p:sp>
      <p:sp>
        <p:nvSpPr>
          <p:cNvPr id="4" name="AutoShape 4"/>
          <p:cNvSpPr/>
          <p:nvPr/>
        </p:nvSpPr>
        <p:spPr>
          <a:xfrm flipV="1">
            <a:off x="9133794" y="0"/>
            <a:ext cx="0" cy="11312207"/>
          </a:xfrm>
          <a:prstGeom prst="line">
            <a:avLst/>
          </a:prstGeom>
          <a:ln w="95250" cap="flat">
            <a:solidFill>
              <a:srgbClr val="E90162"/>
            </a:solidFill>
            <a:prstDash val="solid"/>
            <a:headEnd type="none" w="sm" len="sm"/>
            <a:tailEnd type="none" w="sm" len="sm"/>
          </a:ln>
        </p:spPr>
      </p:sp>
      <p:grpSp>
        <p:nvGrpSpPr>
          <p:cNvPr id="5" name="Group 5"/>
          <p:cNvGrpSpPr/>
          <p:nvPr/>
        </p:nvGrpSpPr>
        <p:grpSpPr>
          <a:xfrm>
            <a:off x="0" y="9159157"/>
            <a:ext cx="1319455" cy="964666"/>
            <a:chOff x="0" y="0"/>
            <a:chExt cx="1759273" cy="1286221"/>
          </a:xfrm>
        </p:grpSpPr>
        <p:grpSp>
          <p:nvGrpSpPr>
            <p:cNvPr id="6" name="Group 6"/>
            <p:cNvGrpSpPr/>
            <p:nvPr/>
          </p:nvGrpSpPr>
          <p:grpSpPr>
            <a:xfrm>
              <a:off x="0" y="0"/>
              <a:ext cx="1759273" cy="1286221"/>
              <a:chOff x="0" y="0"/>
              <a:chExt cx="347511" cy="254068"/>
            </a:xfrm>
          </p:grpSpPr>
          <p:sp>
            <p:nvSpPr>
              <p:cNvPr id="7" name="Freeform 7"/>
              <p:cNvSpPr/>
              <p:nvPr/>
            </p:nvSpPr>
            <p:spPr>
              <a:xfrm>
                <a:off x="0" y="0"/>
                <a:ext cx="347511" cy="254068"/>
              </a:xfrm>
              <a:custGeom>
                <a:avLst/>
                <a:gdLst/>
                <a:ahLst/>
                <a:cxnLst/>
                <a:rect l="l" t="t" r="r" b="b"/>
                <a:pathLst>
                  <a:path w="347511" h="254068">
                    <a:moveTo>
                      <a:pt x="0" y="0"/>
                    </a:moveTo>
                    <a:lnTo>
                      <a:pt x="347511" y="0"/>
                    </a:lnTo>
                    <a:lnTo>
                      <a:pt x="347511" y="254068"/>
                    </a:lnTo>
                    <a:lnTo>
                      <a:pt x="0" y="254068"/>
                    </a:lnTo>
                    <a:close/>
                  </a:path>
                </a:pathLst>
              </a:custGeom>
              <a:solidFill>
                <a:srgbClr val="3979FA"/>
              </a:solidFill>
            </p:spPr>
          </p:sp>
          <p:sp>
            <p:nvSpPr>
              <p:cNvPr id="8" name="TextBox 8"/>
              <p:cNvSpPr txBox="1"/>
              <p:nvPr/>
            </p:nvSpPr>
            <p:spPr>
              <a:xfrm>
                <a:off x="0" y="-38100"/>
                <a:ext cx="347511" cy="292168"/>
              </a:xfrm>
              <a:prstGeom prst="rect">
                <a:avLst/>
              </a:prstGeom>
            </p:spPr>
            <p:txBody>
              <a:bodyPr lIns="50800" tIns="50800" rIns="50800" bIns="50800" rtlCol="0" anchor="ctr"/>
              <a:lstStyle/>
              <a:p>
                <a:pPr algn="ctr">
                  <a:lnSpc>
                    <a:spcPts val="2939"/>
                  </a:lnSpc>
                </a:pPr>
                <a:endParaRPr/>
              </a:p>
            </p:txBody>
          </p:sp>
        </p:grpSp>
        <p:sp>
          <p:nvSpPr>
            <p:cNvPr id="9" name="TextBox 9"/>
            <p:cNvSpPr txBox="1"/>
            <p:nvPr/>
          </p:nvSpPr>
          <p:spPr>
            <a:xfrm>
              <a:off x="553951" y="216391"/>
              <a:ext cx="651371" cy="758189"/>
            </a:xfrm>
            <a:prstGeom prst="rect">
              <a:avLst/>
            </a:prstGeom>
          </p:spPr>
          <p:txBody>
            <a:bodyPr lIns="0" tIns="0" rIns="0" bIns="0" rtlCol="0" anchor="t">
              <a:spAutoFit/>
            </a:bodyPr>
            <a:lstStyle/>
            <a:p>
              <a:pPr algn="ctr">
                <a:lnSpc>
                  <a:spcPts val="4620"/>
                </a:lnSpc>
                <a:spcBef>
                  <a:spcPct val="0"/>
                </a:spcBef>
              </a:pPr>
              <a:r>
                <a:rPr lang="en-US" sz="3300" b="1" spc="-198">
                  <a:solidFill>
                    <a:srgbClr val="FFFFFF"/>
                  </a:solidFill>
                  <a:latin typeface="Poppins Bold"/>
                  <a:ea typeface="Poppins Bold"/>
                  <a:cs typeface="Poppins Bold"/>
                  <a:sym typeface="Poppins Bold"/>
                </a:rPr>
                <a:t>59</a:t>
              </a:r>
            </a:p>
          </p:txBody>
        </p:sp>
      </p:grpSp>
      <p:sp>
        <p:nvSpPr>
          <p:cNvPr id="10" name="TextBox 10"/>
          <p:cNvSpPr txBox="1"/>
          <p:nvPr/>
        </p:nvSpPr>
        <p:spPr>
          <a:xfrm>
            <a:off x="2187012" y="1785106"/>
            <a:ext cx="4777883" cy="863600"/>
          </a:xfrm>
          <a:prstGeom prst="rect">
            <a:avLst/>
          </a:prstGeom>
        </p:spPr>
        <p:txBody>
          <a:bodyPr lIns="0" tIns="0" rIns="0" bIns="0" rtlCol="0" anchor="t">
            <a:spAutoFit/>
          </a:bodyPr>
          <a:lstStyle/>
          <a:p>
            <a:pPr algn="ctr">
              <a:lnSpc>
                <a:spcPts val="7000"/>
              </a:lnSpc>
              <a:spcBef>
                <a:spcPct val="0"/>
              </a:spcBef>
            </a:pPr>
            <a:r>
              <a:rPr lang="en-US" sz="5000" b="1" spc="-350">
                <a:solidFill>
                  <a:srgbClr val="000000"/>
                </a:solidFill>
                <a:latin typeface="Source Han Sans KR Heavy"/>
                <a:ea typeface="Source Han Sans KR Heavy"/>
                <a:cs typeface="Source Han Sans KR Heavy"/>
                <a:sym typeface="Source Han Sans KR Heavy"/>
              </a:rPr>
              <a:t>필터링 전</a:t>
            </a:r>
          </a:p>
        </p:txBody>
      </p:sp>
      <p:sp>
        <p:nvSpPr>
          <p:cNvPr id="11" name="TextBox 11"/>
          <p:cNvSpPr txBox="1"/>
          <p:nvPr/>
        </p:nvSpPr>
        <p:spPr>
          <a:xfrm>
            <a:off x="11331012" y="1785106"/>
            <a:ext cx="4777883" cy="863600"/>
          </a:xfrm>
          <a:prstGeom prst="rect">
            <a:avLst/>
          </a:prstGeom>
        </p:spPr>
        <p:txBody>
          <a:bodyPr lIns="0" tIns="0" rIns="0" bIns="0" rtlCol="0" anchor="t">
            <a:spAutoFit/>
          </a:bodyPr>
          <a:lstStyle/>
          <a:p>
            <a:pPr algn="ctr">
              <a:lnSpc>
                <a:spcPts val="7000"/>
              </a:lnSpc>
              <a:spcBef>
                <a:spcPct val="0"/>
              </a:spcBef>
            </a:pPr>
            <a:r>
              <a:rPr lang="en-US" sz="5000" b="1" spc="-350">
                <a:solidFill>
                  <a:srgbClr val="000000"/>
                </a:solidFill>
                <a:latin typeface="Source Han Sans KR Heavy"/>
                <a:ea typeface="Source Han Sans KR Heavy"/>
                <a:cs typeface="Source Han Sans KR Heavy"/>
                <a:sym typeface="Source Han Sans KR Heavy"/>
              </a:rPr>
              <a:t>필터링 후</a:t>
            </a:r>
          </a:p>
        </p:txBody>
      </p:sp>
      <p:grpSp>
        <p:nvGrpSpPr>
          <p:cNvPr id="12" name="Group 12"/>
          <p:cNvGrpSpPr/>
          <p:nvPr/>
        </p:nvGrpSpPr>
        <p:grpSpPr>
          <a:xfrm>
            <a:off x="687898" y="642722"/>
            <a:ext cx="2854164" cy="771956"/>
            <a:chOff x="0" y="0"/>
            <a:chExt cx="3805553" cy="1029274"/>
          </a:xfrm>
        </p:grpSpPr>
        <p:grpSp>
          <p:nvGrpSpPr>
            <p:cNvPr id="13" name="Group 13"/>
            <p:cNvGrpSpPr/>
            <p:nvPr/>
          </p:nvGrpSpPr>
          <p:grpSpPr>
            <a:xfrm>
              <a:off x="0" y="0"/>
              <a:ext cx="3805553" cy="1029274"/>
              <a:chOff x="0" y="0"/>
              <a:chExt cx="1007200" cy="272414"/>
            </a:xfrm>
          </p:grpSpPr>
          <p:sp>
            <p:nvSpPr>
              <p:cNvPr id="14" name="Freeform 14"/>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5" name="TextBox 15"/>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6" name="TextBox 16"/>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데이터 필터</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123909"/>
            <a:ext cx="9151907" cy="4991682"/>
          </a:xfrm>
          <a:custGeom>
            <a:avLst/>
            <a:gdLst/>
            <a:ahLst/>
            <a:cxnLst/>
            <a:rect l="l" t="t" r="r" b="b"/>
            <a:pathLst>
              <a:path w="9151907" h="4991682">
                <a:moveTo>
                  <a:pt x="0" y="0"/>
                </a:moveTo>
                <a:lnTo>
                  <a:pt x="9151907" y="0"/>
                </a:lnTo>
                <a:lnTo>
                  <a:pt x="9151907" y="4991682"/>
                </a:lnTo>
                <a:lnTo>
                  <a:pt x="0" y="4991682"/>
                </a:lnTo>
                <a:lnTo>
                  <a:pt x="0" y="0"/>
                </a:lnTo>
                <a:close/>
              </a:path>
            </a:pathLst>
          </a:custGeom>
          <a:blipFill>
            <a:blip r:embed="rId2"/>
            <a:stretch>
              <a:fillRect l="-9078" t="-11141" r="-30236" b="-15931"/>
            </a:stretch>
          </a:blipFill>
        </p:spPr>
      </p:sp>
      <p:sp>
        <p:nvSpPr>
          <p:cNvPr id="3" name="Freeform 3"/>
          <p:cNvSpPr/>
          <p:nvPr/>
        </p:nvSpPr>
        <p:spPr>
          <a:xfrm>
            <a:off x="9151907" y="3096602"/>
            <a:ext cx="9136093" cy="5084396"/>
          </a:xfrm>
          <a:custGeom>
            <a:avLst/>
            <a:gdLst/>
            <a:ahLst/>
            <a:cxnLst/>
            <a:rect l="l" t="t" r="r" b="b"/>
            <a:pathLst>
              <a:path w="9136093" h="5084396">
                <a:moveTo>
                  <a:pt x="0" y="0"/>
                </a:moveTo>
                <a:lnTo>
                  <a:pt x="9136093" y="0"/>
                </a:lnTo>
                <a:lnTo>
                  <a:pt x="9136093" y="5084396"/>
                </a:lnTo>
                <a:lnTo>
                  <a:pt x="0" y="5084396"/>
                </a:lnTo>
                <a:lnTo>
                  <a:pt x="0" y="0"/>
                </a:lnTo>
                <a:close/>
              </a:path>
            </a:pathLst>
          </a:custGeom>
          <a:blipFill>
            <a:blip r:embed="rId3"/>
            <a:stretch>
              <a:fillRect l="-9048" t="-10351" r="-29367" b="-14007"/>
            </a:stretch>
          </a:blipFill>
        </p:spPr>
      </p:sp>
      <p:sp>
        <p:nvSpPr>
          <p:cNvPr id="4" name="AutoShape 4"/>
          <p:cNvSpPr/>
          <p:nvPr/>
        </p:nvSpPr>
        <p:spPr>
          <a:xfrm flipV="1">
            <a:off x="9133794" y="0"/>
            <a:ext cx="0" cy="11312207"/>
          </a:xfrm>
          <a:prstGeom prst="line">
            <a:avLst/>
          </a:prstGeom>
          <a:ln w="95250" cap="flat">
            <a:solidFill>
              <a:srgbClr val="E90162"/>
            </a:solidFill>
            <a:prstDash val="solid"/>
            <a:headEnd type="none" w="sm" len="sm"/>
            <a:tailEnd type="none" w="sm" len="sm"/>
          </a:ln>
        </p:spPr>
      </p:sp>
      <p:sp>
        <p:nvSpPr>
          <p:cNvPr id="5" name="TextBox 5"/>
          <p:cNvSpPr txBox="1"/>
          <p:nvPr/>
        </p:nvSpPr>
        <p:spPr>
          <a:xfrm>
            <a:off x="2187012" y="1785106"/>
            <a:ext cx="4777883" cy="863600"/>
          </a:xfrm>
          <a:prstGeom prst="rect">
            <a:avLst/>
          </a:prstGeom>
        </p:spPr>
        <p:txBody>
          <a:bodyPr lIns="0" tIns="0" rIns="0" bIns="0" rtlCol="0" anchor="t">
            <a:spAutoFit/>
          </a:bodyPr>
          <a:lstStyle/>
          <a:p>
            <a:pPr algn="ctr">
              <a:lnSpc>
                <a:spcPts val="7000"/>
              </a:lnSpc>
              <a:spcBef>
                <a:spcPct val="0"/>
              </a:spcBef>
            </a:pPr>
            <a:r>
              <a:rPr lang="en-US" sz="5000" b="1" spc="-350">
                <a:solidFill>
                  <a:srgbClr val="000000"/>
                </a:solidFill>
                <a:latin typeface="Source Han Sans KR Heavy"/>
                <a:ea typeface="Source Han Sans KR Heavy"/>
                <a:cs typeface="Source Han Sans KR Heavy"/>
                <a:sym typeface="Source Han Sans KR Heavy"/>
              </a:rPr>
              <a:t>필터링 전</a:t>
            </a:r>
          </a:p>
        </p:txBody>
      </p:sp>
      <p:sp>
        <p:nvSpPr>
          <p:cNvPr id="6" name="TextBox 6"/>
          <p:cNvSpPr txBox="1"/>
          <p:nvPr/>
        </p:nvSpPr>
        <p:spPr>
          <a:xfrm>
            <a:off x="11331012" y="1785106"/>
            <a:ext cx="4777883" cy="863600"/>
          </a:xfrm>
          <a:prstGeom prst="rect">
            <a:avLst/>
          </a:prstGeom>
        </p:spPr>
        <p:txBody>
          <a:bodyPr lIns="0" tIns="0" rIns="0" bIns="0" rtlCol="0" anchor="t">
            <a:spAutoFit/>
          </a:bodyPr>
          <a:lstStyle/>
          <a:p>
            <a:pPr algn="ctr">
              <a:lnSpc>
                <a:spcPts val="7000"/>
              </a:lnSpc>
              <a:spcBef>
                <a:spcPct val="0"/>
              </a:spcBef>
            </a:pPr>
            <a:r>
              <a:rPr lang="en-US" sz="5000" b="1" spc="-350">
                <a:solidFill>
                  <a:srgbClr val="000000"/>
                </a:solidFill>
                <a:latin typeface="Source Han Sans KR Heavy"/>
                <a:ea typeface="Source Han Sans KR Heavy"/>
                <a:cs typeface="Source Han Sans KR Heavy"/>
                <a:sym typeface="Source Han Sans KR Heavy"/>
              </a:rPr>
              <a:t>필터링 후</a:t>
            </a:r>
          </a:p>
        </p:txBody>
      </p:sp>
      <p:grpSp>
        <p:nvGrpSpPr>
          <p:cNvPr id="7" name="Group 7"/>
          <p:cNvGrpSpPr/>
          <p:nvPr/>
        </p:nvGrpSpPr>
        <p:grpSpPr>
          <a:xfrm>
            <a:off x="-38781" y="0"/>
            <a:ext cx="18288000" cy="10287000"/>
            <a:chOff x="0" y="0"/>
            <a:chExt cx="4816593" cy="2709333"/>
          </a:xfrm>
        </p:grpSpPr>
        <p:sp>
          <p:nvSpPr>
            <p:cNvPr id="8" name="Freeform 8"/>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69804"/>
              </a:srgbClr>
            </a:solidFill>
            <a:ln w="57150" cap="sq">
              <a:solidFill>
                <a:srgbClr val="000000">
                  <a:alpha val="69804"/>
                </a:srgbClr>
              </a:solidFill>
              <a:prstDash val="solid"/>
              <a:miter/>
            </a:ln>
          </p:spPr>
        </p:sp>
        <p:sp>
          <p:nvSpPr>
            <p:cNvPr id="9" name="TextBox 9"/>
            <p:cNvSpPr txBox="1"/>
            <p:nvPr/>
          </p:nvSpPr>
          <p:spPr>
            <a:xfrm>
              <a:off x="0" y="-57150"/>
              <a:ext cx="4816593" cy="2766483"/>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590327" y="2867016"/>
            <a:ext cx="15107346" cy="2797174"/>
          </a:xfrm>
          <a:prstGeom prst="rect">
            <a:avLst/>
          </a:prstGeom>
        </p:spPr>
        <p:txBody>
          <a:bodyPr lIns="0" tIns="0" rIns="0" bIns="0" rtlCol="0" anchor="t">
            <a:spAutoFit/>
          </a:bodyPr>
          <a:lstStyle/>
          <a:p>
            <a:pPr algn="ctr">
              <a:lnSpc>
                <a:spcPts val="11200"/>
              </a:lnSpc>
            </a:pPr>
            <a:r>
              <a:rPr lang="en-US" sz="8000" b="1" spc="-720">
                <a:solidFill>
                  <a:srgbClr val="FFFFFF"/>
                </a:solidFill>
                <a:latin typeface="Source Han Sans KR Medium"/>
                <a:ea typeface="Source Han Sans KR Medium"/>
                <a:cs typeface="Source Han Sans KR Medium"/>
                <a:sym typeface="Source Han Sans KR Medium"/>
              </a:rPr>
              <a:t>갑작스러운 진동, 외부 충격에 의한</a:t>
            </a:r>
          </a:p>
          <a:p>
            <a:pPr algn="ctr">
              <a:lnSpc>
                <a:spcPts val="11200"/>
              </a:lnSpc>
              <a:spcBef>
                <a:spcPct val="0"/>
              </a:spcBef>
            </a:pPr>
            <a:r>
              <a:rPr lang="en-US" sz="8000" b="1" spc="-720">
                <a:solidFill>
                  <a:srgbClr val="FFFFFF"/>
                </a:solidFill>
                <a:latin typeface="Source Han Sans KR Medium"/>
                <a:ea typeface="Source Han Sans KR Medium"/>
                <a:cs typeface="Source Han Sans KR Medium"/>
                <a:sym typeface="Source Han Sans KR Medium"/>
              </a:rPr>
              <a:t>고주파 노이즈 제거</a:t>
            </a:r>
          </a:p>
        </p:txBody>
      </p:sp>
      <p:sp>
        <p:nvSpPr>
          <p:cNvPr id="11" name="TextBox 11"/>
          <p:cNvSpPr txBox="1"/>
          <p:nvPr/>
        </p:nvSpPr>
        <p:spPr>
          <a:xfrm>
            <a:off x="3043623" y="5715009"/>
            <a:ext cx="12123193" cy="1543050"/>
          </a:xfrm>
          <a:prstGeom prst="rect">
            <a:avLst/>
          </a:prstGeom>
        </p:spPr>
        <p:txBody>
          <a:bodyPr lIns="0" tIns="0" rIns="0" bIns="0" rtlCol="0" anchor="t">
            <a:spAutoFit/>
          </a:bodyPr>
          <a:lstStyle/>
          <a:p>
            <a:pPr algn="ctr">
              <a:lnSpc>
                <a:spcPts val="12599"/>
              </a:lnSpc>
              <a:spcBef>
                <a:spcPct val="0"/>
              </a:spcBef>
            </a:pPr>
            <a:r>
              <a:rPr lang="en-US" sz="9000" b="1" spc="-810">
                <a:solidFill>
                  <a:srgbClr val="FFCE3C"/>
                </a:solidFill>
                <a:latin typeface="Source Han Sans KR Bold"/>
                <a:ea typeface="Source Han Sans KR Bold"/>
                <a:cs typeface="Source Han Sans KR Bold"/>
                <a:sym typeface="Source Han Sans KR Bold"/>
              </a:rPr>
              <a:t>안정적인 데이터 추출</a:t>
            </a:r>
          </a:p>
        </p:txBody>
      </p:sp>
      <p:grpSp>
        <p:nvGrpSpPr>
          <p:cNvPr id="12" name="Group 12"/>
          <p:cNvGrpSpPr/>
          <p:nvPr/>
        </p:nvGrpSpPr>
        <p:grpSpPr>
          <a:xfrm>
            <a:off x="0" y="9159157"/>
            <a:ext cx="1319455" cy="964666"/>
            <a:chOff x="0" y="0"/>
            <a:chExt cx="1759273" cy="1286221"/>
          </a:xfrm>
        </p:grpSpPr>
        <p:grpSp>
          <p:nvGrpSpPr>
            <p:cNvPr id="13" name="Group 13"/>
            <p:cNvGrpSpPr/>
            <p:nvPr/>
          </p:nvGrpSpPr>
          <p:grpSpPr>
            <a:xfrm>
              <a:off x="0" y="0"/>
              <a:ext cx="1759273" cy="1286221"/>
              <a:chOff x="0" y="0"/>
              <a:chExt cx="347511" cy="254068"/>
            </a:xfrm>
          </p:grpSpPr>
          <p:sp>
            <p:nvSpPr>
              <p:cNvPr id="14" name="Freeform 14"/>
              <p:cNvSpPr/>
              <p:nvPr/>
            </p:nvSpPr>
            <p:spPr>
              <a:xfrm>
                <a:off x="0" y="0"/>
                <a:ext cx="347511" cy="254068"/>
              </a:xfrm>
              <a:custGeom>
                <a:avLst/>
                <a:gdLst/>
                <a:ahLst/>
                <a:cxnLst/>
                <a:rect l="l" t="t" r="r" b="b"/>
                <a:pathLst>
                  <a:path w="347511" h="254068">
                    <a:moveTo>
                      <a:pt x="0" y="0"/>
                    </a:moveTo>
                    <a:lnTo>
                      <a:pt x="347511" y="0"/>
                    </a:lnTo>
                    <a:lnTo>
                      <a:pt x="347511" y="254068"/>
                    </a:lnTo>
                    <a:lnTo>
                      <a:pt x="0" y="254068"/>
                    </a:lnTo>
                    <a:close/>
                  </a:path>
                </a:pathLst>
              </a:custGeom>
              <a:solidFill>
                <a:srgbClr val="3979FA"/>
              </a:solidFill>
            </p:spPr>
          </p:sp>
          <p:sp>
            <p:nvSpPr>
              <p:cNvPr id="15" name="TextBox 15"/>
              <p:cNvSpPr txBox="1"/>
              <p:nvPr/>
            </p:nvSpPr>
            <p:spPr>
              <a:xfrm>
                <a:off x="0" y="-38100"/>
                <a:ext cx="347511" cy="292168"/>
              </a:xfrm>
              <a:prstGeom prst="rect">
                <a:avLst/>
              </a:prstGeom>
            </p:spPr>
            <p:txBody>
              <a:bodyPr lIns="50800" tIns="50800" rIns="50800" bIns="50800" rtlCol="0" anchor="ctr"/>
              <a:lstStyle/>
              <a:p>
                <a:pPr algn="ctr">
                  <a:lnSpc>
                    <a:spcPts val="2939"/>
                  </a:lnSpc>
                </a:pPr>
                <a:endParaRPr/>
              </a:p>
            </p:txBody>
          </p:sp>
        </p:grpSp>
        <p:sp>
          <p:nvSpPr>
            <p:cNvPr id="16" name="TextBox 16"/>
            <p:cNvSpPr txBox="1"/>
            <p:nvPr/>
          </p:nvSpPr>
          <p:spPr>
            <a:xfrm>
              <a:off x="553951" y="216391"/>
              <a:ext cx="651371" cy="758189"/>
            </a:xfrm>
            <a:prstGeom prst="rect">
              <a:avLst/>
            </a:prstGeom>
          </p:spPr>
          <p:txBody>
            <a:bodyPr lIns="0" tIns="0" rIns="0" bIns="0" rtlCol="0" anchor="t">
              <a:spAutoFit/>
            </a:bodyPr>
            <a:lstStyle/>
            <a:p>
              <a:pPr algn="ctr">
                <a:lnSpc>
                  <a:spcPts val="4620"/>
                </a:lnSpc>
                <a:spcBef>
                  <a:spcPct val="0"/>
                </a:spcBef>
              </a:pPr>
              <a:r>
                <a:rPr lang="en-US" sz="3300" b="1" spc="-198">
                  <a:solidFill>
                    <a:srgbClr val="FFFFFF"/>
                  </a:solidFill>
                  <a:latin typeface="Poppins Bold"/>
                  <a:ea typeface="Poppins Bold"/>
                  <a:cs typeface="Poppins Bold"/>
                  <a:sym typeface="Poppins Bold"/>
                </a:rPr>
                <a:t>59</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73413" y="7405483"/>
            <a:ext cx="6553637" cy="859807"/>
          </a:xfrm>
          <a:custGeom>
            <a:avLst/>
            <a:gdLst/>
            <a:ahLst/>
            <a:cxnLst/>
            <a:rect l="l" t="t" r="r" b="b"/>
            <a:pathLst>
              <a:path w="6553637" h="859807">
                <a:moveTo>
                  <a:pt x="0" y="0"/>
                </a:moveTo>
                <a:lnTo>
                  <a:pt x="6553637" y="0"/>
                </a:lnTo>
                <a:lnTo>
                  <a:pt x="6553637" y="859806"/>
                </a:lnTo>
                <a:lnTo>
                  <a:pt x="0" y="859806"/>
                </a:lnTo>
                <a:lnTo>
                  <a:pt x="0" y="0"/>
                </a:lnTo>
                <a:close/>
              </a:path>
            </a:pathLst>
          </a:custGeom>
          <a:blipFill>
            <a:blip r:embed="rId3"/>
            <a:stretch>
              <a:fillRect/>
            </a:stretch>
          </a:blipFill>
        </p:spPr>
      </p:sp>
      <p:sp>
        <p:nvSpPr>
          <p:cNvPr id="3" name="Freeform 3"/>
          <p:cNvSpPr/>
          <p:nvPr/>
        </p:nvSpPr>
        <p:spPr>
          <a:xfrm>
            <a:off x="9532903" y="7214508"/>
            <a:ext cx="6381684" cy="1241756"/>
          </a:xfrm>
          <a:custGeom>
            <a:avLst/>
            <a:gdLst/>
            <a:ahLst/>
            <a:cxnLst/>
            <a:rect l="l" t="t" r="r" b="b"/>
            <a:pathLst>
              <a:path w="6381684" h="1241756">
                <a:moveTo>
                  <a:pt x="0" y="0"/>
                </a:moveTo>
                <a:lnTo>
                  <a:pt x="6381684" y="0"/>
                </a:lnTo>
                <a:lnTo>
                  <a:pt x="6381684" y="1241756"/>
                </a:lnTo>
                <a:lnTo>
                  <a:pt x="0" y="1241756"/>
                </a:lnTo>
                <a:lnTo>
                  <a:pt x="0" y="0"/>
                </a:lnTo>
                <a:close/>
              </a:path>
            </a:pathLst>
          </a:custGeom>
          <a:blipFill>
            <a:blip r:embed="rId4"/>
            <a:stretch>
              <a:fillRect/>
            </a:stretch>
          </a:blipFill>
        </p:spPr>
      </p:sp>
      <p:grpSp>
        <p:nvGrpSpPr>
          <p:cNvPr id="4" name="Group 4"/>
          <p:cNvGrpSpPr/>
          <p:nvPr/>
        </p:nvGrpSpPr>
        <p:grpSpPr>
          <a:xfrm>
            <a:off x="1028700" y="2052335"/>
            <a:ext cx="16232038" cy="2107786"/>
            <a:chOff x="0" y="0"/>
            <a:chExt cx="21642717" cy="2810382"/>
          </a:xfrm>
        </p:grpSpPr>
        <p:grpSp>
          <p:nvGrpSpPr>
            <p:cNvPr id="5" name="Group 5"/>
            <p:cNvGrpSpPr/>
            <p:nvPr/>
          </p:nvGrpSpPr>
          <p:grpSpPr>
            <a:xfrm>
              <a:off x="3459262" y="521581"/>
              <a:ext cx="14722277" cy="2288800"/>
              <a:chOff x="0" y="0"/>
              <a:chExt cx="2908104" cy="452109"/>
            </a:xfrm>
          </p:grpSpPr>
          <p:sp>
            <p:nvSpPr>
              <p:cNvPr id="6" name="Freeform 6"/>
              <p:cNvSpPr/>
              <p:nvPr/>
            </p:nvSpPr>
            <p:spPr>
              <a:xfrm>
                <a:off x="0" y="0"/>
                <a:ext cx="2908104" cy="452109"/>
              </a:xfrm>
              <a:custGeom>
                <a:avLst/>
                <a:gdLst/>
                <a:ahLst/>
                <a:cxnLst/>
                <a:rect l="l" t="t" r="r" b="b"/>
                <a:pathLst>
                  <a:path w="2908104" h="452109">
                    <a:moveTo>
                      <a:pt x="0" y="0"/>
                    </a:moveTo>
                    <a:lnTo>
                      <a:pt x="2908104" y="0"/>
                    </a:lnTo>
                    <a:lnTo>
                      <a:pt x="2908104" y="452109"/>
                    </a:lnTo>
                    <a:lnTo>
                      <a:pt x="0" y="452109"/>
                    </a:lnTo>
                    <a:close/>
                  </a:path>
                </a:pathLst>
              </a:custGeom>
              <a:solidFill>
                <a:srgbClr val="F3F3F3"/>
              </a:solidFill>
            </p:spPr>
          </p:sp>
          <p:sp>
            <p:nvSpPr>
              <p:cNvPr id="7" name="TextBox 7"/>
              <p:cNvSpPr txBox="1"/>
              <p:nvPr/>
            </p:nvSpPr>
            <p:spPr>
              <a:xfrm>
                <a:off x="0" y="-57150"/>
                <a:ext cx="2908104" cy="5092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9666297" y="0"/>
              <a:ext cx="2308206" cy="1043163"/>
              <a:chOff x="0" y="0"/>
              <a:chExt cx="678396" cy="306592"/>
            </a:xfrm>
          </p:grpSpPr>
          <p:sp>
            <p:nvSpPr>
              <p:cNvPr id="9" name="Freeform 9"/>
              <p:cNvSpPr/>
              <p:nvPr/>
            </p:nvSpPr>
            <p:spPr>
              <a:xfrm>
                <a:off x="0" y="0"/>
                <a:ext cx="678396" cy="306592"/>
              </a:xfrm>
              <a:custGeom>
                <a:avLst/>
                <a:gdLst/>
                <a:ahLst/>
                <a:cxnLst/>
                <a:rect l="l" t="t" r="r" b="b"/>
                <a:pathLst>
                  <a:path w="678396" h="306592">
                    <a:moveTo>
                      <a:pt x="153296" y="0"/>
                    </a:moveTo>
                    <a:lnTo>
                      <a:pt x="525100" y="0"/>
                    </a:lnTo>
                    <a:cubicBezTo>
                      <a:pt x="565757" y="0"/>
                      <a:pt x="604748" y="16151"/>
                      <a:pt x="633497" y="44899"/>
                    </a:cubicBezTo>
                    <a:cubicBezTo>
                      <a:pt x="662245" y="73648"/>
                      <a:pt x="678396" y="112639"/>
                      <a:pt x="678396" y="153296"/>
                    </a:cubicBezTo>
                    <a:lnTo>
                      <a:pt x="678396" y="153296"/>
                    </a:lnTo>
                    <a:cubicBezTo>
                      <a:pt x="678396" y="237959"/>
                      <a:pt x="609763" y="306592"/>
                      <a:pt x="525100" y="306592"/>
                    </a:cubicBezTo>
                    <a:lnTo>
                      <a:pt x="153296" y="306592"/>
                    </a:lnTo>
                    <a:cubicBezTo>
                      <a:pt x="112639" y="306592"/>
                      <a:pt x="73648" y="290441"/>
                      <a:pt x="44899" y="261693"/>
                    </a:cubicBezTo>
                    <a:cubicBezTo>
                      <a:pt x="16151" y="232944"/>
                      <a:pt x="0" y="193953"/>
                      <a:pt x="0" y="153296"/>
                    </a:cubicBezTo>
                    <a:lnTo>
                      <a:pt x="0" y="153296"/>
                    </a:lnTo>
                    <a:cubicBezTo>
                      <a:pt x="0" y="112639"/>
                      <a:pt x="16151" y="73648"/>
                      <a:pt x="44899" y="44899"/>
                    </a:cubicBezTo>
                    <a:cubicBezTo>
                      <a:pt x="73648" y="16151"/>
                      <a:pt x="112639" y="0"/>
                      <a:pt x="153296" y="0"/>
                    </a:cubicBezTo>
                    <a:close/>
                  </a:path>
                </a:pathLst>
              </a:custGeom>
              <a:solidFill>
                <a:srgbClr val="000000"/>
              </a:solidFill>
            </p:spPr>
          </p:sp>
          <p:sp>
            <p:nvSpPr>
              <p:cNvPr id="10" name="TextBox 10"/>
              <p:cNvSpPr txBox="1"/>
              <p:nvPr/>
            </p:nvSpPr>
            <p:spPr>
              <a:xfrm>
                <a:off x="0" y="-38100"/>
                <a:ext cx="678396" cy="344692"/>
              </a:xfrm>
              <a:prstGeom prst="rect">
                <a:avLst/>
              </a:prstGeom>
            </p:spPr>
            <p:txBody>
              <a:bodyPr lIns="34142" tIns="34142" rIns="34142" bIns="34142" rtlCol="0" anchor="ctr"/>
              <a:lstStyle/>
              <a:p>
                <a:pPr algn="ctr">
                  <a:lnSpc>
                    <a:spcPts val="3079"/>
                  </a:lnSpc>
                </a:pPr>
                <a:endParaRPr/>
              </a:p>
            </p:txBody>
          </p:sp>
        </p:grpSp>
        <p:sp>
          <p:nvSpPr>
            <p:cNvPr id="11" name="TextBox 11"/>
            <p:cNvSpPr txBox="1"/>
            <p:nvPr/>
          </p:nvSpPr>
          <p:spPr>
            <a:xfrm>
              <a:off x="9766138" y="-14955"/>
              <a:ext cx="2125416" cy="880583"/>
            </a:xfrm>
            <a:prstGeom prst="rect">
              <a:avLst/>
            </a:prstGeom>
          </p:spPr>
          <p:txBody>
            <a:bodyPr lIns="0" tIns="0" rIns="0" bIns="0" rtlCol="0" anchor="t">
              <a:spAutoFit/>
            </a:bodyPr>
            <a:lstStyle/>
            <a:p>
              <a:pPr algn="ctr">
                <a:lnSpc>
                  <a:spcPts val="5599"/>
                </a:lnSpc>
              </a:pPr>
              <a:r>
                <a:rPr lang="en-US" sz="3999" b="1" spc="-399">
                  <a:solidFill>
                    <a:srgbClr val="FFFFFF"/>
                  </a:solidFill>
                  <a:latin typeface="Source Han Sans KR Bold"/>
                  <a:ea typeface="Source Han Sans KR Bold"/>
                  <a:cs typeface="Source Han Sans KR Bold"/>
                  <a:sym typeface="Source Han Sans KR Bold"/>
                </a:rPr>
                <a:t>Filter</a:t>
              </a:r>
            </a:p>
          </p:txBody>
        </p:sp>
        <p:sp>
          <p:nvSpPr>
            <p:cNvPr id="12" name="AutoShape 12"/>
            <p:cNvSpPr/>
            <p:nvPr/>
          </p:nvSpPr>
          <p:spPr>
            <a:xfrm>
              <a:off x="2648144" y="1719315"/>
              <a:ext cx="1636303" cy="0"/>
            </a:xfrm>
            <a:prstGeom prst="line">
              <a:avLst/>
            </a:prstGeom>
            <a:ln w="101600" cap="flat">
              <a:solidFill>
                <a:srgbClr val="E90162"/>
              </a:solidFill>
              <a:prstDash val="solid"/>
              <a:headEnd type="none" w="sm" len="sm"/>
              <a:tailEnd type="arrow" w="med" len="sm"/>
            </a:ln>
          </p:spPr>
        </p:sp>
        <p:sp>
          <p:nvSpPr>
            <p:cNvPr id="13" name="AutoShape 13"/>
            <p:cNvSpPr/>
            <p:nvPr/>
          </p:nvSpPr>
          <p:spPr>
            <a:xfrm>
              <a:off x="17363387" y="1754779"/>
              <a:ext cx="1636303" cy="0"/>
            </a:xfrm>
            <a:prstGeom prst="line">
              <a:avLst/>
            </a:prstGeom>
            <a:ln w="101600" cap="flat">
              <a:solidFill>
                <a:srgbClr val="E90162"/>
              </a:solidFill>
              <a:prstDash val="solid"/>
              <a:headEnd type="none" w="sm" len="sm"/>
              <a:tailEnd type="arrow" w="med" len="sm"/>
            </a:ln>
          </p:spPr>
        </p:sp>
        <p:sp>
          <p:nvSpPr>
            <p:cNvPr id="14" name="TextBox 14"/>
            <p:cNvSpPr txBox="1"/>
            <p:nvPr/>
          </p:nvSpPr>
          <p:spPr>
            <a:xfrm>
              <a:off x="19121573" y="1281288"/>
              <a:ext cx="2521144" cy="773642"/>
            </a:xfrm>
            <a:prstGeom prst="rect">
              <a:avLst/>
            </a:prstGeom>
          </p:spPr>
          <p:txBody>
            <a:bodyPr lIns="0" tIns="0" rIns="0" bIns="0" rtlCol="0" anchor="t">
              <a:spAutoFit/>
            </a:bodyPr>
            <a:lstStyle/>
            <a:p>
              <a:pPr algn="ctr">
                <a:lnSpc>
                  <a:spcPts val="4900"/>
                </a:lnSpc>
                <a:spcBef>
                  <a:spcPct val="0"/>
                </a:spcBef>
              </a:pPr>
              <a:r>
                <a:rPr lang="en-US" sz="3500" spc="-315">
                  <a:solidFill>
                    <a:srgbClr val="000000"/>
                  </a:solidFill>
                  <a:latin typeface="Source Han Sans KR"/>
                  <a:ea typeface="Source Han Sans KR"/>
                  <a:cs typeface="Source Han Sans KR"/>
                  <a:sym typeface="Source Han Sans KR"/>
                </a:rPr>
                <a:t>판별 값</a:t>
              </a:r>
            </a:p>
          </p:txBody>
        </p:sp>
        <p:sp>
          <p:nvSpPr>
            <p:cNvPr id="15" name="TextBox 15"/>
            <p:cNvSpPr txBox="1"/>
            <p:nvPr/>
          </p:nvSpPr>
          <p:spPr>
            <a:xfrm>
              <a:off x="0" y="868126"/>
              <a:ext cx="2521144" cy="1599142"/>
            </a:xfrm>
            <a:prstGeom prst="rect">
              <a:avLst/>
            </a:prstGeom>
          </p:spPr>
          <p:txBody>
            <a:bodyPr lIns="0" tIns="0" rIns="0" bIns="0" rtlCol="0" anchor="t">
              <a:spAutoFit/>
            </a:bodyPr>
            <a:lstStyle/>
            <a:p>
              <a:pPr algn="ctr">
                <a:lnSpc>
                  <a:spcPts val="4900"/>
                </a:lnSpc>
              </a:pPr>
              <a:r>
                <a:rPr lang="en-US" sz="3500" spc="-315">
                  <a:solidFill>
                    <a:srgbClr val="000000"/>
                  </a:solidFill>
                  <a:latin typeface="Source Han Sans KR"/>
                  <a:ea typeface="Source Han Sans KR"/>
                  <a:cs typeface="Source Han Sans KR"/>
                  <a:sym typeface="Source Han Sans KR"/>
                </a:rPr>
                <a:t>가속도</a:t>
              </a:r>
            </a:p>
            <a:p>
              <a:pPr algn="ctr">
                <a:lnSpc>
                  <a:spcPts val="4900"/>
                </a:lnSpc>
                <a:spcBef>
                  <a:spcPct val="0"/>
                </a:spcBef>
              </a:pPr>
              <a:r>
                <a:rPr lang="en-US" sz="3500" spc="-315">
                  <a:solidFill>
                    <a:srgbClr val="000000"/>
                  </a:solidFill>
                  <a:latin typeface="Source Han Sans KR"/>
                  <a:ea typeface="Source Han Sans KR"/>
                  <a:cs typeface="Source Han Sans KR"/>
                  <a:sym typeface="Source Han Sans KR"/>
                </a:rPr>
                <a:t>데이터</a:t>
              </a:r>
            </a:p>
          </p:txBody>
        </p:sp>
        <p:sp>
          <p:nvSpPr>
            <p:cNvPr id="16" name="TextBox 16"/>
            <p:cNvSpPr txBox="1"/>
            <p:nvPr/>
          </p:nvSpPr>
          <p:spPr>
            <a:xfrm>
              <a:off x="5446719" y="1281288"/>
              <a:ext cx="2583558" cy="773642"/>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저주파 통과</a:t>
              </a:r>
            </a:p>
          </p:txBody>
        </p:sp>
        <p:sp>
          <p:nvSpPr>
            <p:cNvPr id="17" name="TextBox 17"/>
            <p:cNvSpPr txBox="1"/>
            <p:nvPr/>
          </p:nvSpPr>
          <p:spPr>
            <a:xfrm>
              <a:off x="9394690" y="1281288"/>
              <a:ext cx="2083335" cy="773642"/>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이동 평균</a:t>
              </a:r>
            </a:p>
          </p:txBody>
        </p:sp>
        <p:sp>
          <p:nvSpPr>
            <p:cNvPr id="18" name="TextBox 18"/>
            <p:cNvSpPr txBox="1"/>
            <p:nvPr/>
          </p:nvSpPr>
          <p:spPr>
            <a:xfrm>
              <a:off x="12841655" y="1281288"/>
              <a:ext cx="988317" cy="773642"/>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적분</a:t>
              </a:r>
            </a:p>
          </p:txBody>
        </p:sp>
        <p:sp>
          <p:nvSpPr>
            <p:cNvPr id="19" name="TextBox 19"/>
            <p:cNvSpPr txBox="1"/>
            <p:nvPr/>
          </p:nvSpPr>
          <p:spPr>
            <a:xfrm>
              <a:off x="15193603" y="1281288"/>
              <a:ext cx="1007512" cy="773642"/>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칼만</a:t>
              </a:r>
            </a:p>
          </p:txBody>
        </p:sp>
        <p:sp>
          <p:nvSpPr>
            <p:cNvPr id="20" name="Freeform 20"/>
            <p:cNvSpPr/>
            <p:nvPr/>
          </p:nvSpPr>
          <p:spPr>
            <a:xfrm>
              <a:off x="8488259" y="1347963"/>
              <a:ext cx="449230" cy="720209"/>
            </a:xfrm>
            <a:custGeom>
              <a:avLst/>
              <a:gdLst/>
              <a:ahLst/>
              <a:cxnLst/>
              <a:rect l="l" t="t" r="r" b="b"/>
              <a:pathLst>
                <a:path w="449230" h="720209">
                  <a:moveTo>
                    <a:pt x="0" y="0"/>
                  </a:moveTo>
                  <a:lnTo>
                    <a:pt x="449231" y="0"/>
                  </a:lnTo>
                  <a:lnTo>
                    <a:pt x="449231" y="720209"/>
                  </a:lnTo>
                  <a:lnTo>
                    <a:pt x="0" y="72020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1" name="Freeform 21"/>
            <p:cNvSpPr/>
            <p:nvPr/>
          </p:nvSpPr>
          <p:spPr>
            <a:xfrm>
              <a:off x="11935224" y="1394675"/>
              <a:ext cx="449230" cy="720209"/>
            </a:xfrm>
            <a:custGeom>
              <a:avLst/>
              <a:gdLst/>
              <a:ahLst/>
              <a:cxnLst/>
              <a:rect l="l" t="t" r="r" b="b"/>
              <a:pathLst>
                <a:path w="449230" h="720209">
                  <a:moveTo>
                    <a:pt x="0" y="0"/>
                  </a:moveTo>
                  <a:lnTo>
                    <a:pt x="449231" y="0"/>
                  </a:lnTo>
                  <a:lnTo>
                    <a:pt x="449231" y="720209"/>
                  </a:lnTo>
                  <a:lnTo>
                    <a:pt x="0" y="72020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2" name="Freeform 22"/>
            <p:cNvSpPr/>
            <p:nvPr/>
          </p:nvSpPr>
          <p:spPr>
            <a:xfrm>
              <a:off x="14287172" y="1359210"/>
              <a:ext cx="449230" cy="720209"/>
            </a:xfrm>
            <a:custGeom>
              <a:avLst/>
              <a:gdLst/>
              <a:ahLst/>
              <a:cxnLst/>
              <a:rect l="l" t="t" r="r" b="b"/>
              <a:pathLst>
                <a:path w="449230" h="720209">
                  <a:moveTo>
                    <a:pt x="0" y="0"/>
                  </a:moveTo>
                  <a:lnTo>
                    <a:pt x="449231" y="0"/>
                  </a:lnTo>
                  <a:lnTo>
                    <a:pt x="449231" y="720209"/>
                  </a:lnTo>
                  <a:lnTo>
                    <a:pt x="0" y="72020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grpSp>
        <p:nvGrpSpPr>
          <p:cNvPr id="23" name="Group 23"/>
          <p:cNvGrpSpPr/>
          <p:nvPr/>
        </p:nvGrpSpPr>
        <p:grpSpPr>
          <a:xfrm>
            <a:off x="4862232" y="2753436"/>
            <a:ext cx="2358484" cy="1149967"/>
            <a:chOff x="0" y="0"/>
            <a:chExt cx="621165" cy="302872"/>
          </a:xfrm>
        </p:grpSpPr>
        <p:sp>
          <p:nvSpPr>
            <p:cNvPr id="24" name="Freeform 24"/>
            <p:cNvSpPr/>
            <p:nvPr/>
          </p:nvSpPr>
          <p:spPr>
            <a:xfrm>
              <a:off x="0" y="0"/>
              <a:ext cx="621165" cy="302872"/>
            </a:xfrm>
            <a:custGeom>
              <a:avLst/>
              <a:gdLst/>
              <a:ahLst/>
              <a:cxnLst/>
              <a:rect l="l" t="t" r="r" b="b"/>
              <a:pathLst>
                <a:path w="621165" h="302872">
                  <a:moveTo>
                    <a:pt x="0" y="0"/>
                  </a:moveTo>
                  <a:lnTo>
                    <a:pt x="621165" y="0"/>
                  </a:lnTo>
                  <a:lnTo>
                    <a:pt x="621165" y="302872"/>
                  </a:lnTo>
                  <a:lnTo>
                    <a:pt x="0" y="302872"/>
                  </a:lnTo>
                  <a:close/>
                </a:path>
              </a:pathLst>
            </a:custGeom>
            <a:solidFill>
              <a:srgbClr val="000000">
                <a:alpha val="0"/>
              </a:srgbClr>
            </a:solidFill>
            <a:ln w="76200" cap="sq">
              <a:solidFill>
                <a:srgbClr val="E90162"/>
              </a:solidFill>
              <a:prstDash val="solid"/>
              <a:miter/>
            </a:ln>
          </p:spPr>
        </p:sp>
        <p:sp>
          <p:nvSpPr>
            <p:cNvPr id="25" name="TextBox 25"/>
            <p:cNvSpPr txBox="1"/>
            <p:nvPr/>
          </p:nvSpPr>
          <p:spPr>
            <a:xfrm>
              <a:off x="0" y="-38100"/>
              <a:ext cx="621165" cy="340972"/>
            </a:xfrm>
            <a:prstGeom prst="rect">
              <a:avLst/>
            </a:prstGeom>
          </p:spPr>
          <p:txBody>
            <a:bodyPr lIns="50800" tIns="50800" rIns="50800" bIns="50800" rtlCol="0" anchor="ctr"/>
            <a:lstStyle/>
            <a:p>
              <a:pPr algn="ctr">
                <a:lnSpc>
                  <a:spcPts val="3079"/>
                </a:lnSpc>
              </a:pPr>
              <a:endParaRPr/>
            </a:p>
          </p:txBody>
        </p:sp>
      </p:grpSp>
      <p:grpSp>
        <p:nvGrpSpPr>
          <p:cNvPr id="26" name="Group 26"/>
          <p:cNvGrpSpPr/>
          <p:nvPr/>
        </p:nvGrpSpPr>
        <p:grpSpPr>
          <a:xfrm>
            <a:off x="3623146" y="2443521"/>
            <a:ext cx="11041708" cy="1716600"/>
            <a:chOff x="0" y="0"/>
            <a:chExt cx="2908104" cy="452109"/>
          </a:xfrm>
        </p:grpSpPr>
        <p:sp>
          <p:nvSpPr>
            <p:cNvPr id="27" name="Freeform 27"/>
            <p:cNvSpPr/>
            <p:nvPr/>
          </p:nvSpPr>
          <p:spPr>
            <a:xfrm>
              <a:off x="0" y="0"/>
              <a:ext cx="2908104" cy="452109"/>
            </a:xfrm>
            <a:custGeom>
              <a:avLst/>
              <a:gdLst/>
              <a:ahLst/>
              <a:cxnLst/>
              <a:rect l="l" t="t" r="r" b="b"/>
              <a:pathLst>
                <a:path w="2908104" h="452109">
                  <a:moveTo>
                    <a:pt x="0" y="0"/>
                  </a:moveTo>
                  <a:lnTo>
                    <a:pt x="2908104" y="0"/>
                  </a:lnTo>
                  <a:lnTo>
                    <a:pt x="2908104" y="452109"/>
                  </a:lnTo>
                  <a:lnTo>
                    <a:pt x="0" y="452109"/>
                  </a:lnTo>
                  <a:close/>
                </a:path>
              </a:pathLst>
            </a:custGeom>
            <a:solidFill>
              <a:srgbClr val="F3F3F3"/>
            </a:solidFill>
          </p:spPr>
        </p:sp>
        <p:sp>
          <p:nvSpPr>
            <p:cNvPr id="28" name="TextBox 28"/>
            <p:cNvSpPr txBox="1"/>
            <p:nvPr/>
          </p:nvSpPr>
          <p:spPr>
            <a:xfrm>
              <a:off x="0" y="-57150"/>
              <a:ext cx="2908104" cy="509259"/>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8278423" y="2052335"/>
            <a:ext cx="1731155" cy="782372"/>
            <a:chOff x="0" y="0"/>
            <a:chExt cx="678396" cy="306592"/>
          </a:xfrm>
        </p:grpSpPr>
        <p:sp>
          <p:nvSpPr>
            <p:cNvPr id="30" name="Freeform 30"/>
            <p:cNvSpPr/>
            <p:nvPr/>
          </p:nvSpPr>
          <p:spPr>
            <a:xfrm>
              <a:off x="0" y="0"/>
              <a:ext cx="678396" cy="306592"/>
            </a:xfrm>
            <a:custGeom>
              <a:avLst/>
              <a:gdLst/>
              <a:ahLst/>
              <a:cxnLst/>
              <a:rect l="l" t="t" r="r" b="b"/>
              <a:pathLst>
                <a:path w="678396" h="306592">
                  <a:moveTo>
                    <a:pt x="153296" y="0"/>
                  </a:moveTo>
                  <a:lnTo>
                    <a:pt x="525100" y="0"/>
                  </a:lnTo>
                  <a:cubicBezTo>
                    <a:pt x="565757" y="0"/>
                    <a:pt x="604748" y="16151"/>
                    <a:pt x="633497" y="44899"/>
                  </a:cubicBezTo>
                  <a:cubicBezTo>
                    <a:pt x="662245" y="73648"/>
                    <a:pt x="678396" y="112639"/>
                    <a:pt x="678396" y="153296"/>
                  </a:cubicBezTo>
                  <a:lnTo>
                    <a:pt x="678396" y="153296"/>
                  </a:lnTo>
                  <a:cubicBezTo>
                    <a:pt x="678396" y="237959"/>
                    <a:pt x="609763" y="306592"/>
                    <a:pt x="525100" y="306592"/>
                  </a:cubicBezTo>
                  <a:lnTo>
                    <a:pt x="153296" y="306592"/>
                  </a:lnTo>
                  <a:cubicBezTo>
                    <a:pt x="112639" y="306592"/>
                    <a:pt x="73648" y="290441"/>
                    <a:pt x="44899" y="261693"/>
                  </a:cubicBezTo>
                  <a:cubicBezTo>
                    <a:pt x="16151" y="232944"/>
                    <a:pt x="0" y="193953"/>
                    <a:pt x="0" y="153296"/>
                  </a:cubicBezTo>
                  <a:lnTo>
                    <a:pt x="0" y="153296"/>
                  </a:lnTo>
                  <a:cubicBezTo>
                    <a:pt x="0" y="112639"/>
                    <a:pt x="16151" y="73648"/>
                    <a:pt x="44899" y="44899"/>
                  </a:cubicBezTo>
                  <a:cubicBezTo>
                    <a:pt x="73648" y="16151"/>
                    <a:pt x="112639" y="0"/>
                    <a:pt x="153296" y="0"/>
                  </a:cubicBezTo>
                  <a:close/>
                </a:path>
              </a:pathLst>
            </a:custGeom>
            <a:solidFill>
              <a:srgbClr val="000000"/>
            </a:solidFill>
          </p:spPr>
        </p:sp>
        <p:sp>
          <p:nvSpPr>
            <p:cNvPr id="31" name="TextBox 31"/>
            <p:cNvSpPr txBox="1"/>
            <p:nvPr/>
          </p:nvSpPr>
          <p:spPr>
            <a:xfrm>
              <a:off x="0" y="-38100"/>
              <a:ext cx="678396" cy="344692"/>
            </a:xfrm>
            <a:prstGeom prst="rect">
              <a:avLst/>
            </a:prstGeom>
          </p:spPr>
          <p:txBody>
            <a:bodyPr lIns="34142" tIns="34142" rIns="34142" bIns="34142" rtlCol="0" anchor="ctr"/>
            <a:lstStyle/>
            <a:p>
              <a:pPr algn="ctr">
                <a:lnSpc>
                  <a:spcPts val="3079"/>
                </a:lnSpc>
              </a:pPr>
              <a:endParaRPr/>
            </a:p>
          </p:txBody>
        </p:sp>
      </p:grpSp>
      <p:sp>
        <p:nvSpPr>
          <p:cNvPr id="32" name="TextBox 32"/>
          <p:cNvSpPr txBox="1"/>
          <p:nvPr/>
        </p:nvSpPr>
        <p:spPr>
          <a:xfrm>
            <a:off x="8353303" y="2022069"/>
            <a:ext cx="1594062" cy="679487"/>
          </a:xfrm>
          <a:prstGeom prst="rect">
            <a:avLst/>
          </a:prstGeom>
        </p:spPr>
        <p:txBody>
          <a:bodyPr lIns="0" tIns="0" rIns="0" bIns="0" rtlCol="0" anchor="t">
            <a:spAutoFit/>
          </a:bodyPr>
          <a:lstStyle/>
          <a:p>
            <a:pPr algn="ctr">
              <a:lnSpc>
                <a:spcPts val="5599"/>
              </a:lnSpc>
            </a:pPr>
            <a:r>
              <a:rPr lang="en-US" sz="3999" b="1" spc="-399">
                <a:solidFill>
                  <a:srgbClr val="FFFFFF"/>
                </a:solidFill>
                <a:latin typeface="Source Han Sans KR Bold"/>
                <a:ea typeface="Source Han Sans KR Bold"/>
                <a:cs typeface="Source Han Sans KR Bold"/>
                <a:sym typeface="Source Han Sans KR Bold"/>
              </a:rPr>
              <a:t>Filter</a:t>
            </a:r>
          </a:p>
        </p:txBody>
      </p:sp>
      <p:sp>
        <p:nvSpPr>
          <p:cNvPr id="33" name="AutoShape 33"/>
          <p:cNvSpPr/>
          <p:nvPr/>
        </p:nvSpPr>
        <p:spPr>
          <a:xfrm>
            <a:off x="3014808" y="3341821"/>
            <a:ext cx="1227227" cy="0"/>
          </a:xfrm>
          <a:prstGeom prst="line">
            <a:avLst/>
          </a:prstGeom>
          <a:ln w="76200" cap="flat">
            <a:solidFill>
              <a:srgbClr val="E90162"/>
            </a:solidFill>
            <a:prstDash val="solid"/>
            <a:headEnd type="none" w="sm" len="sm"/>
            <a:tailEnd type="arrow" w="med" len="sm"/>
          </a:ln>
        </p:spPr>
      </p:sp>
      <p:sp>
        <p:nvSpPr>
          <p:cNvPr id="34" name="AutoShape 34"/>
          <p:cNvSpPr/>
          <p:nvPr/>
        </p:nvSpPr>
        <p:spPr>
          <a:xfrm>
            <a:off x="14051240" y="3368420"/>
            <a:ext cx="1227227" cy="0"/>
          </a:xfrm>
          <a:prstGeom prst="line">
            <a:avLst/>
          </a:prstGeom>
          <a:ln w="76200" cap="flat">
            <a:solidFill>
              <a:srgbClr val="E90162"/>
            </a:solidFill>
            <a:prstDash val="solid"/>
            <a:headEnd type="none" w="sm" len="sm"/>
            <a:tailEnd type="arrow" w="med" len="sm"/>
          </a:ln>
        </p:spPr>
      </p:sp>
      <p:sp>
        <p:nvSpPr>
          <p:cNvPr id="35" name="TextBox 35"/>
          <p:cNvSpPr txBox="1"/>
          <p:nvPr/>
        </p:nvSpPr>
        <p:spPr>
          <a:xfrm>
            <a:off x="15369880" y="2996632"/>
            <a:ext cx="1890858" cy="596900"/>
          </a:xfrm>
          <a:prstGeom prst="rect">
            <a:avLst/>
          </a:prstGeom>
        </p:spPr>
        <p:txBody>
          <a:bodyPr lIns="0" tIns="0" rIns="0" bIns="0" rtlCol="0" anchor="t">
            <a:spAutoFit/>
          </a:bodyPr>
          <a:lstStyle/>
          <a:p>
            <a:pPr algn="ctr">
              <a:lnSpc>
                <a:spcPts val="4900"/>
              </a:lnSpc>
              <a:spcBef>
                <a:spcPct val="0"/>
              </a:spcBef>
            </a:pPr>
            <a:r>
              <a:rPr lang="en-US" sz="3500" spc="-315">
                <a:solidFill>
                  <a:srgbClr val="000000"/>
                </a:solidFill>
                <a:latin typeface="Source Han Sans KR"/>
                <a:ea typeface="Source Han Sans KR"/>
                <a:cs typeface="Source Han Sans KR"/>
                <a:sym typeface="Source Han Sans KR"/>
              </a:rPr>
              <a:t>판별 값</a:t>
            </a:r>
          </a:p>
        </p:txBody>
      </p:sp>
      <p:sp>
        <p:nvSpPr>
          <p:cNvPr id="36" name="TextBox 36"/>
          <p:cNvSpPr txBox="1"/>
          <p:nvPr/>
        </p:nvSpPr>
        <p:spPr>
          <a:xfrm>
            <a:off x="1028700" y="2686761"/>
            <a:ext cx="1890858" cy="1216025"/>
          </a:xfrm>
          <a:prstGeom prst="rect">
            <a:avLst/>
          </a:prstGeom>
        </p:spPr>
        <p:txBody>
          <a:bodyPr lIns="0" tIns="0" rIns="0" bIns="0" rtlCol="0" anchor="t">
            <a:spAutoFit/>
          </a:bodyPr>
          <a:lstStyle/>
          <a:p>
            <a:pPr algn="ctr">
              <a:lnSpc>
                <a:spcPts val="4900"/>
              </a:lnSpc>
            </a:pPr>
            <a:r>
              <a:rPr lang="en-US" sz="3500" spc="-315">
                <a:solidFill>
                  <a:srgbClr val="000000"/>
                </a:solidFill>
                <a:latin typeface="Source Han Sans KR"/>
                <a:ea typeface="Source Han Sans KR"/>
                <a:cs typeface="Source Han Sans KR"/>
                <a:sym typeface="Source Han Sans KR"/>
              </a:rPr>
              <a:t>가속도</a:t>
            </a:r>
          </a:p>
          <a:p>
            <a:pPr algn="ctr">
              <a:lnSpc>
                <a:spcPts val="4900"/>
              </a:lnSpc>
              <a:spcBef>
                <a:spcPct val="0"/>
              </a:spcBef>
            </a:pPr>
            <a:r>
              <a:rPr lang="en-US" sz="3500" spc="-315">
                <a:solidFill>
                  <a:srgbClr val="000000"/>
                </a:solidFill>
                <a:latin typeface="Source Han Sans KR"/>
                <a:ea typeface="Source Han Sans KR"/>
                <a:cs typeface="Source Han Sans KR"/>
                <a:sym typeface="Source Han Sans KR"/>
              </a:rPr>
              <a:t>데이터</a:t>
            </a:r>
          </a:p>
        </p:txBody>
      </p:sp>
      <p:sp>
        <p:nvSpPr>
          <p:cNvPr id="37" name="TextBox 37"/>
          <p:cNvSpPr txBox="1"/>
          <p:nvPr/>
        </p:nvSpPr>
        <p:spPr>
          <a:xfrm>
            <a:off x="5113739" y="3005816"/>
            <a:ext cx="1937668" cy="596900"/>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저주파 통과</a:t>
            </a:r>
          </a:p>
        </p:txBody>
      </p:sp>
      <p:sp>
        <p:nvSpPr>
          <p:cNvPr id="38" name="TextBox 38"/>
          <p:cNvSpPr txBox="1"/>
          <p:nvPr/>
        </p:nvSpPr>
        <p:spPr>
          <a:xfrm>
            <a:off x="9838483" y="3005816"/>
            <a:ext cx="1562501" cy="596900"/>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이동 평균</a:t>
            </a:r>
          </a:p>
        </p:txBody>
      </p:sp>
      <p:sp>
        <p:nvSpPr>
          <p:cNvPr id="39" name="TextBox 39"/>
          <p:cNvSpPr txBox="1"/>
          <p:nvPr/>
        </p:nvSpPr>
        <p:spPr>
          <a:xfrm>
            <a:off x="8074326" y="3005816"/>
            <a:ext cx="741238" cy="596900"/>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적분</a:t>
            </a:r>
          </a:p>
        </p:txBody>
      </p:sp>
      <p:sp>
        <p:nvSpPr>
          <p:cNvPr id="40" name="TextBox 40"/>
          <p:cNvSpPr txBox="1"/>
          <p:nvPr/>
        </p:nvSpPr>
        <p:spPr>
          <a:xfrm>
            <a:off x="12423902" y="3005816"/>
            <a:ext cx="755634" cy="596900"/>
          </a:xfrm>
          <a:prstGeom prst="rect">
            <a:avLst/>
          </a:prstGeom>
        </p:spPr>
        <p:txBody>
          <a:bodyPr lIns="0" tIns="0" rIns="0" bIns="0" rtlCol="0" anchor="t">
            <a:spAutoFit/>
          </a:bodyPr>
          <a:lstStyle/>
          <a:p>
            <a:pPr algn="ctr">
              <a:lnSpc>
                <a:spcPts val="4900"/>
              </a:lnSpc>
              <a:spcBef>
                <a:spcPct val="0"/>
              </a:spcBef>
            </a:pPr>
            <a:r>
              <a:rPr lang="en-US" sz="3500" b="1" spc="-315">
                <a:solidFill>
                  <a:srgbClr val="000000"/>
                </a:solidFill>
                <a:latin typeface="Source Han Sans KR Bold"/>
                <a:ea typeface="Source Han Sans KR Bold"/>
                <a:cs typeface="Source Han Sans KR Bold"/>
                <a:sym typeface="Source Han Sans KR Bold"/>
              </a:rPr>
              <a:t>칼만</a:t>
            </a:r>
          </a:p>
        </p:txBody>
      </p:sp>
      <p:sp>
        <p:nvSpPr>
          <p:cNvPr id="41" name="Freeform 41"/>
          <p:cNvSpPr/>
          <p:nvPr/>
        </p:nvSpPr>
        <p:spPr>
          <a:xfrm>
            <a:off x="7394405" y="3067525"/>
            <a:ext cx="336923" cy="540157"/>
          </a:xfrm>
          <a:custGeom>
            <a:avLst/>
            <a:gdLst/>
            <a:ahLst/>
            <a:cxnLst/>
            <a:rect l="l" t="t" r="r" b="b"/>
            <a:pathLst>
              <a:path w="336923" h="540157">
                <a:moveTo>
                  <a:pt x="0" y="0"/>
                </a:moveTo>
                <a:lnTo>
                  <a:pt x="336923" y="0"/>
                </a:lnTo>
                <a:lnTo>
                  <a:pt x="336923" y="540157"/>
                </a:lnTo>
                <a:lnTo>
                  <a:pt x="0" y="54015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42" name="Freeform 42"/>
          <p:cNvSpPr/>
          <p:nvPr/>
        </p:nvSpPr>
        <p:spPr>
          <a:xfrm>
            <a:off x="9158562" y="3067525"/>
            <a:ext cx="336923" cy="540157"/>
          </a:xfrm>
          <a:custGeom>
            <a:avLst/>
            <a:gdLst/>
            <a:ahLst/>
            <a:cxnLst/>
            <a:rect l="l" t="t" r="r" b="b"/>
            <a:pathLst>
              <a:path w="336923" h="540157">
                <a:moveTo>
                  <a:pt x="0" y="0"/>
                </a:moveTo>
                <a:lnTo>
                  <a:pt x="336923" y="0"/>
                </a:lnTo>
                <a:lnTo>
                  <a:pt x="336923" y="540157"/>
                </a:lnTo>
                <a:lnTo>
                  <a:pt x="0" y="54015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43" name="Freeform 43"/>
          <p:cNvSpPr/>
          <p:nvPr/>
        </p:nvSpPr>
        <p:spPr>
          <a:xfrm>
            <a:off x="11743981" y="3067525"/>
            <a:ext cx="336923" cy="540157"/>
          </a:xfrm>
          <a:custGeom>
            <a:avLst/>
            <a:gdLst/>
            <a:ahLst/>
            <a:cxnLst/>
            <a:rect l="l" t="t" r="r" b="b"/>
            <a:pathLst>
              <a:path w="336923" h="540157">
                <a:moveTo>
                  <a:pt x="0" y="0"/>
                </a:moveTo>
                <a:lnTo>
                  <a:pt x="336923" y="0"/>
                </a:lnTo>
                <a:lnTo>
                  <a:pt x="336923" y="540157"/>
                </a:lnTo>
                <a:lnTo>
                  <a:pt x="0" y="540157"/>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44" name="Group 44"/>
          <p:cNvGrpSpPr/>
          <p:nvPr/>
        </p:nvGrpSpPr>
        <p:grpSpPr>
          <a:xfrm>
            <a:off x="12187430" y="2917555"/>
            <a:ext cx="1228578" cy="840096"/>
            <a:chOff x="0" y="0"/>
            <a:chExt cx="323576" cy="221260"/>
          </a:xfrm>
        </p:grpSpPr>
        <p:sp>
          <p:nvSpPr>
            <p:cNvPr id="45" name="Freeform 45"/>
            <p:cNvSpPr/>
            <p:nvPr/>
          </p:nvSpPr>
          <p:spPr>
            <a:xfrm>
              <a:off x="0" y="0"/>
              <a:ext cx="323576" cy="221260"/>
            </a:xfrm>
            <a:custGeom>
              <a:avLst/>
              <a:gdLst/>
              <a:ahLst/>
              <a:cxnLst/>
              <a:rect l="l" t="t" r="r" b="b"/>
              <a:pathLst>
                <a:path w="323576" h="221260">
                  <a:moveTo>
                    <a:pt x="0" y="0"/>
                  </a:moveTo>
                  <a:lnTo>
                    <a:pt x="323576" y="0"/>
                  </a:lnTo>
                  <a:lnTo>
                    <a:pt x="323576" y="221260"/>
                  </a:lnTo>
                  <a:lnTo>
                    <a:pt x="0" y="221260"/>
                  </a:lnTo>
                  <a:close/>
                </a:path>
              </a:pathLst>
            </a:custGeom>
            <a:solidFill>
              <a:srgbClr val="000000">
                <a:alpha val="0"/>
              </a:srgbClr>
            </a:solidFill>
            <a:ln w="76200" cap="sq">
              <a:solidFill>
                <a:srgbClr val="E90162"/>
              </a:solidFill>
              <a:prstDash val="solid"/>
              <a:miter/>
            </a:ln>
          </p:spPr>
        </p:sp>
        <p:sp>
          <p:nvSpPr>
            <p:cNvPr id="46" name="TextBox 46"/>
            <p:cNvSpPr txBox="1"/>
            <p:nvPr/>
          </p:nvSpPr>
          <p:spPr>
            <a:xfrm>
              <a:off x="0" y="-38100"/>
              <a:ext cx="323576" cy="259360"/>
            </a:xfrm>
            <a:prstGeom prst="rect">
              <a:avLst/>
            </a:prstGeom>
          </p:spPr>
          <p:txBody>
            <a:bodyPr lIns="50800" tIns="50800" rIns="50800" bIns="50800" rtlCol="0" anchor="ctr"/>
            <a:lstStyle/>
            <a:p>
              <a:pPr algn="ctr">
                <a:lnSpc>
                  <a:spcPts val="3079"/>
                </a:lnSpc>
              </a:pPr>
              <a:endParaRPr/>
            </a:p>
          </p:txBody>
        </p:sp>
      </p:grpSp>
      <p:sp>
        <p:nvSpPr>
          <p:cNvPr id="47" name="TextBox 47"/>
          <p:cNvSpPr txBox="1"/>
          <p:nvPr/>
        </p:nvSpPr>
        <p:spPr>
          <a:xfrm>
            <a:off x="5867181" y="5341221"/>
            <a:ext cx="6553637" cy="1377987"/>
          </a:xfrm>
          <a:prstGeom prst="rect">
            <a:avLst/>
          </a:prstGeom>
        </p:spPr>
        <p:txBody>
          <a:bodyPr lIns="0" tIns="0" rIns="0" bIns="0" rtlCol="0" anchor="t">
            <a:spAutoFit/>
          </a:bodyPr>
          <a:lstStyle/>
          <a:p>
            <a:pPr algn="ctr">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칼만 필터</a:t>
            </a:r>
          </a:p>
        </p:txBody>
      </p:sp>
      <p:grpSp>
        <p:nvGrpSpPr>
          <p:cNvPr id="48" name="Group 48"/>
          <p:cNvGrpSpPr/>
          <p:nvPr/>
        </p:nvGrpSpPr>
        <p:grpSpPr>
          <a:xfrm>
            <a:off x="687898" y="642722"/>
            <a:ext cx="2854164" cy="771956"/>
            <a:chOff x="0" y="0"/>
            <a:chExt cx="3805553" cy="1029274"/>
          </a:xfrm>
        </p:grpSpPr>
        <p:grpSp>
          <p:nvGrpSpPr>
            <p:cNvPr id="49" name="Group 49"/>
            <p:cNvGrpSpPr/>
            <p:nvPr/>
          </p:nvGrpSpPr>
          <p:grpSpPr>
            <a:xfrm>
              <a:off x="0" y="0"/>
              <a:ext cx="3805553" cy="1029274"/>
              <a:chOff x="0" y="0"/>
              <a:chExt cx="1007200" cy="272414"/>
            </a:xfrm>
          </p:grpSpPr>
          <p:sp>
            <p:nvSpPr>
              <p:cNvPr id="50" name="Freeform 50"/>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51" name="TextBox 51"/>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52" name="TextBox 52"/>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데이터 필터</a:t>
              </a:r>
            </a:p>
          </p:txBody>
        </p:sp>
      </p:grpSp>
      <p:grpSp>
        <p:nvGrpSpPr>
          <p:cNvPr id="53" name="Group 53"/>
          <p:cNvGrpSpPr/>
          <p:nvPr/>
        </p:nvGrpSpPr>
        <p:grpSpPr>
          <a:xfrm>
            <a:off x="0" y="9159157"/>
            <a:ext cx="1319455" cy="964666"/>
            <a:chOff x="0" y="0"/>
            <a:chExt cx="1759273" cy="1286221"/>
          </a:xfrm>
        </p:grpSpPr>
        <p:grpSp>
          <p:nvGrpSpPr>
            <p:cNvPr id="54" name="Group 54"/>
            <p:cNvGrpSpPr/>
            <p:nvPr/>
          </p:nvGrpSpPr>
          <p:grpSpPr>
            <a:xfrm>
              <a:off x="0" y="0"/>
              <a:ext cx="1759273" cy="1286221"/>
              <a:chOff x="0" y="0"/>
              <a:chExt cx="347511" cy="254068"/>
            </a:xfrm>
          </p:grpSpPr>
          <p:sp>
            <p:nvSpPr>
              <p:cNvPr id="55" name="Freeform 55"/>
              <p:cNvSpPr/>
              <p:nvPr/>
            </p:nvSpPr>
            <p:spPr>
              <a:xfrm>
                <a:off x="0" y="0"/>
                <a:ext cx="347511" cy="254068"/>
              </a:xfrm>
              <a:custGeom>
                <a:avLst/>
                <a:gdLst/>
                <a:ahLst/>
                <a:cxnLst/>
                <a:rect l="l" t="t" r="r" b="b"/>
                <a:pathLst>
                  <a:path w="347511" h="254068">
                    <a:moveTo>
                      <a:pt x="0" y="0"/>
                    </a:moveTo>
                    <a:lnTo>
                      <a:pt x="347511" y="0"/>
                    </a:lnTo>
                    <a:lnTo>
                      <a:pt x="347511" y="254068"/>
                    </a:lnTo>
                    <a:lnTo>
                      <a:pt x="0" y="254068"/>
                    </a:lnTo>
                    <a:close/>
                  </a:path>
                </a:pathLst>
              </a:custGeom>
              <a:solidFill>
                <a:srgbClr val="3979FA"/>
              </a:solidFill>
            </p:spPr>
          </p:sp>
          <p:sp>
            <p:nvSpPr>
              <p:cNvPr id="56" name="TextBox 56"/>
              <p:cNvSpPr txBox="1"/>
              <p:nvPr/>
            </p:nvSpPr>
            <p:spPr>
              <a:xfrm>
                <a:off x="0" y="-38100"/>
                <a:ext cx="347511" cy="292168"/>
              </a:xfrm>
              <a:prstGeom prst="rect">
                <a:avLst/>
              </a:prstGeom>
            </p:spPr>
            <p:txBody>
              <a:bodyPr lIns="50800" tIns="50800" rIns="50800" bIns="50800" rtlCol="0" anchor="ctr"/>
              <a:lstStyle/>
              <a:p>
                <a:pPr algn="ctr">
                  <a:lnSpc>
                    <a:spcPts val="2939"/>
                  </a:lnSpc>
                </a:pPr>
                <a:endParaRPr/>
              </a:p>
            </p:txBody>
          </p:sp>
        </p:grpSp>
        <p:sp>
          <p:nvSpPr>
            <p:cNvPr id="57" name="TextBox 57"/>
            <p:cNvSpPr txBox="1"/>
            <p:nvPr/>
          </p:nvSpPr>
          <p:spPr>
            <a:xfrm>
              <a:off x="553951" y="216391"/>
              <a:ext cx="651371" cy="758189"/>
            </a:xfrm>
            <a:prstGeom prst="rect">
              <a:avLst/>
            </a:prstGeom>
          </p:spPr>
          <p:txBody>
            <a:bodyPr lIns="0" tIns="0" rIns="0" bIns="0" rtlCol="0" anchor="t">
              <a:spAutoFit/>
            </a:bodyPr>
            <a:lstStyle/>
            <a:p>
              <a:pPr algn="ctr">
                <a:lnSpc>
                  <a:spcPts val="4620"/>
                </a:lnSpc>
                <a:spcBef>
                  <a:spcPct val="0"/>
                </a:spcBef>
              </a:pPr>
              <a:r>
                <a:rPr lang="en-US" sz="3300" b="1" spc="-198">
                  <a:solidFill>
                    <a:srgbClr val="FFFFFF"/>
                  </a:solidFill>
                  <a:latin typeface="Poppins Bold"/>
                  <a:ea typeface="Poppins Bold"/>
                  <a:cs typeface="Poppins Bold"/>
                  <a:sym typeface="Poppins Bold"/>
                </a:rPr>
                <a:t>59</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82337" y="502743"/>
            <a:ext cx="10705663" cy="9281515"/>
          </a:xfrm>
          <a:custGeom>
            <a:avLst/>
            <a:gdLst/>
            <a:ahLst/>
            <a:cxnLst/>
            <a:rect l="l" t="t" r="r" b="b"/>
            <a:pathLst>
              <a:path w="10705663" h="9281515">
                <a:moveTo>
                  <a:pt x="0" y="0"/>
                </a:moveTo>
                <a:lnTo>
                  <a:pt x="10705663" y="0"/>
                </a:lnTo>
                <a:lnTo>
                  <a:pt x="10705663" y="9281514"/>
                </a:lnTo>
                <a:lnTo>
                  <a:pt x="0" y="9281514"/>
                </a:lnTo>
                <a:lnTo>
                  <a:pt x="0" y="0"/>
                </a:lnTo>
                <a:close/>
              </a:path>
            </a:pathLst>
          </a:custGeom>
          <a:blipFill>
            <a:blip r:embed="rId3"/>
            <a:stretch>
              <a:fillRect l="-80022" t="-20995" r="-52293" b="-12316"/>
            </a:stretch>
          </a:blipFill>
        </p:spPr>
      </p:sp>
      <p:grpSp>
        <p:nvGrpSpPr>
          <p:cNvPr id="3" name="Group 3"/>
          <p:cNvGrpSpPr/>
          <p:nvPr/>
        </p:nvGrpSpPr>
        <p:grpSpPr>
          <a:xfrm>
            <a:off x="687898" y="642722"/>
            <a:ext cx="2854164" cy="771956"/>
            <a:chOff x="0" y="0"/>
            <a:chExt cx="3805553" cy="1029274"/>
          </a:xfrm>
        </p:grpSpPr>
        <p:grpSp>
          <p:nvGrpSpPr>
            <p:cNvPr id="4" name="Group 4"/>
            <p:cNvGrpSpPr/>
            <p:nvPr/>
          </p:nvGrpSpPr>
          <p:grpSpPr>
            <a:xfrm>
              <a:off x="0" y="0"/>
              <a:ext cx="3805553" cy="1029274"/>
              <a:chOff x="0" y="0"/>
              <a:chExt cx="1007200" cy="272414"/>
            </a:xfrm>
          </p:grpSpPr>
          <p:sp>
            <p:nvSpPr>
              <p:cNvPr id="5" name="Freeform 5"/>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6" name="TextBox 6"/>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데이터 필터</a:t>
              </a:r>
            </a:p>
          </p:txBody>
        </p:sp>
      </p:grpSp>
      <p:sp>
        <p:nvSpPr>
          <p:cNvPr id="8" name="TextBox 8"/>
          <p:cNvSpPr txBox="1"/>
          <p:nvPr/>
        </p:nvSpPr>
        <p:spPr>
          <a:xfrm>
            <a:off x="1028700" y="1673684"/>
            <a:ext cx="12168725" cy="2797174"/>
          </a:xfrm>
          <a:prstGeom prst="rect">
            <a:avLst/>
          </a:prstGeom>
        </p:spPr>
        <p:txBody>
          <a:bodyPr lIns="0" tIns="0" rIns="0" bIns="0" rtlCol="0" anchor="t">
            <a:spAutoFit/>
          </a:bodyPr>
          <a:lstStyle/>
          <a:p>
            <a:pPr algn="l">
              <a:lnSpc>
                <a:spcPts val="11200"/>
              </a:lnSpc>
            </a:pPr>
            <a:r>
              <a:rPr lang="en-US" sz="8000" b="1" spc="-560">
                <a:solidFill>
                  <a:srgbClr val="E90162"/>
                </a:solidFill>
                <a:latin typeface="Source Han Sans KR Heavy"/>
                <a:ea typeface="Source Han Sans KR Heavy"/>
                <a:cs typeface="Source Han Sans KR Heavy"/>
                <a:sym typeface="Source Han Sans KR Heavy"/>
              </a:rPr>
              <a:t>예측</a:t>
            </a:r>
            <a:r>
              <a:rPr lang="en-US" sz="8000" b="1" spc="-560">
                <a:solidFill>
                  <a:srgbClr val="000000"/>
                </a:solidFill>
                <a:latin typeface="Source Han Sans KR Heavy"/>
                <a:ea typeface="Source Han Sans KR Heavy"/>
                <a:cs typeface="Source Han Sans KR Heavy"/>
                <a:sym typeface="Source Han Sans KR Heavy"/>
              </a:rPr>
              <a:t>과 </a:t>
            </a:r>
            <a:r>
              <a:rPr lang="en-US" sz="8000" b="1" spc="-560">
                <a:solidFill>
                  <a:srgbClr val="E90162"/>
                </a:solidFill>
                <a:latin typeface="Source Han Sans KR Heavy"/>
                <a:ea typeface="Source Han Sans KR Heavy"/>
                <a:cs typeface="Source Han Sans KR Heavy"/>
                <a:sym typeface="Source Han Sans KR Heavy"/>
              </a:rPr>
              <a:t>측정</a:t>
            </a:r>
            <a:r>
              <a:rPr lang="en-US" sz="8000" b="1" spc="-560">
                <a:solidFill>
                  <a:srgbClr val="000000"/>
                </a:solidFill>
                <a:latin typeface="Source Han Sans KR Heavy"/>
                <a:ea typeface="Source Han Sans KR Heavy"/>
                <a:cs typeface="Source Han Sans KR Heavy"/>
                <a:sym typeface="Source Han Sans KR Heavy"/>
              </a:rPr>
              <a:t>을</a:t>
            </a:r>
          </a:p>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통한 </a:t>
            </a:r>
            <a:r>
              <a:rPr lang="en-US" sz="8000" b="1" spc="-560">
                <a:solidFill>
                  <a:srgbClr val="E90162"/>
                </a:solidFill>
                <a:latin typeface="Source Han Sans KR Heavy"/>
                <a:ea typeface="Source Han Sans KR Heavy"/>
                <a:cs typeface="Source Han Sans KR Heavy"/>
                <a:sym typeface="Source Han Sans KR Heavy"/>
              </a:rPr>
              <a:t>추정</a:t>
            </a:r>
          </a:p>
        </p:txBody>
      </p:sp>
      <p:sp>
        <p:nvSpPr>
          <p:cNvPr id="9" name="TextBox 9"/>
          <p:cNvSpPr txBox="1"/>
          <p:nvPr/>
        </p:nvSpPr>
        <p:spPr>
          <a:xfrm>
            <a:off x="1028700" y="4940991"/>
            <a:ext cx="6160507" cy="863600"/>
          </a:xfrm>
          <a:prstGeom prst="rect">
            <a:avLst/>
          </a:prstGeom>
        </p:spPr>
        <p:txBody>
          <a:bodyPr lIns="0" tIns="0" rIns="0" bIns="0" rtlCol="0" anchor="t">
            <a:spAutoFit/>
          </a:bodyPr>
          <a:lstStyle/>
          <a:p>
            <a:pPr algn="l">
              <a:lnSpc>
                <a:spcPts val="7000"/>
              </a:lnSpc>
            </a:pPr>
            <a:r>
              <a:rPr lang="en-US" sz="5000" spc="-500">
                <a:solidFill>
                  <a:srgbClr val="000000"/>
                </a:solidFill>
                <a:latin typeface="Source Han Sans KR"/>
                <a:ea typeface="Source Han Sans KR"/>
                <a:cs typeface="Source Han Sans KR"/>
                <a:sym typeface="Source Han Sans KR"/>
              </a:rPr>
              <a:t>최적의 파라미터 탐색</a:t>
            </a:r>
          </a:p>
        </p:txBody>
      </p:sp>
      <p:grpSp>
        <p:nvGrpSpPr>
          <p:cNvPr id="10" name="Group 10"/>
          <p:cNvGrpSpPr/>
          <p:nvPr/>
        </p:nvGrpSpPr>
        <p:grpSpPr>
          <a:xfrm>
            <a:off x="0" y="9159157"/>
            <a:ext cx="1319455" cy="964666"/>
            <a:chOff x="0" y="0"/>
            <a:chExt cx="1759273" cy="1286221"/>
          </a:xfrm>
        </p:grpSpPr>
        <p:grpSp>
          <p:nvGrpSpPr>
            <p:cNvPr id="11" name="Group 11"/>
            <p:cNvGrpSpPr/>
            <p:nvPr/>
          </p:nvGrpSpPr>
          <p:grpSpPr>
            <a:xfrm>
              <a:off x="0" y="0"/>
              <a:ext cx="1759273" cy="1286221"/>
              <a:chOff x="0" y="0"/>
              <a:chExt cx="347511" cy="254068"/>
            </a:xfrm>
          </p:grpSpPr>
          <p:sp>
            <p:nvSpPr>
              <p:cNvPr id="12" name="Freeform 12"/>
              <p:cNvSpPr/>
              <p:nvPr/>
            </p:nvSpPr>
            <p:spPr>
              <a:xfrm>
                <a:off x="0" y="0"/>
                <a:ext cx="347511" cy="254068"/>
              </a:xfrm>
              <a:custGeom>
                <a:avLst/>
                <a:gdLst/>
                <a:ahLst/>
                <a:cxnLst/>
                <a:rect l="l" t="t" r="r" b="b"/>
                <a:pathLst>
                  <a:path w="347511" h="254068">
                    <a:moveTo>
                      <a:pt x="0" y="0"/>
                    </a:moveTo>
                    <a:lnTo>
                      <a:pt x="347511" y="0"/>
                    </a:lnTo>
                    <a:lnTo>
                      <a:pt x="347511" y="254068"/>
                    </a:lnTo>
                    <a:lnTo>
                      <a:pt x="0" y="254068"/>
                    </a:lnTo>
                    <a:close/>
                  </a:path>
                </a:pathLst>
              </a:custGeom>
              <a:solidFill>
                <a:srgbClr val="3979FA"/>
              </a:solidFill>
            </p:spPr>
          </p:sp>
          <p:sp>
            <p:nvSpPr>
              <p:cNvPr id="13" name="TextBox 13"/>
              <p:cNvSpPr txBox="1"/>
              <p:nvPr/>
            </p:nvSpPr>
            <p:spPr>
              <a:xfrm>
                <a:off x="0" y="-38100"/>
                <a:ext cx="347511" cy="292168"/>
              </a:xfrm>
              <a:prstGeom prst="rect">
                <a:avLst/>
              </a:prstGeom>
            </p:spPr>
            <p:txBody>
              <a:bodyPr lIns="50800" tIns="50800" rIns="50800" bIns="50800" rtlCol="0" anchor="ctr"/>
              <a:lstStyle/>
              <a:p>
                <a:pPr algn="ctr">
                  <a:lnSpc>
                    <a:spcPts val="2939"/>
                  </a:lnSpc>
                </a:pPr>
                <a:endParaRPr/>
              </a:p>
            </p:txBody>
          </p:sp>
        </p:grpSp>
        <p:sp>
          <p:nvSpPr>
            <p:cNvPr id="14" name="TextBox 14"/>
            <p:cNvSpPr txBox="1"/>
            <p:nvPr/>
          </p:nvSpPr>
          <p:spPr>
            <a:xfrm>
              <a:off x="553951" y="216391"/>
              <a:ext cx="651371" cy="758189"/>
            </a:xfrm>
            <a:prstGeom prst="rect">
              <a:avLst/>
            </a:prstGeom>
          </p:spPr>
          <p:txBody>
            <a:bodyPr lIns="0" tIns="0" rIns="0" bIns="0" rtlCol="0" anchor="t">
              <a:spAutoFit/>
            </a:bodyPr>
            <a:lstStyle/>
            <a:p>
              <a:pPr algn="ctr">
                <a:lnSpc>
                  <a:spcPts val="4620"/>
                </a:lnSpc>
                <a:spcBef>
                  <a:spcPct val="0"/>
                </a:spcBef>
              </a:pPr>
              <a:r>
                <a:rPr lang="en-US" sz="3300" b="1" spc="-198">
                  <a:solidFill>
                    <a:srgbClr val="FFFFFF"/>
                  </a:solidFill>
                  <a:latin typeface="Poppins Bold"/>
                  <a:ea typeface="Poppins Bold"/>
                  <a:cs typeface="Poppins Bold"/>
                  <a:sym typeface="Poppins Bold"/>
                </a:rPr>
                <a:t>59</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82337" y="502743"/>
            <a:ext cx="10705663" cy="9281515"/>
          </a:xfrm>
          <a:custGeom>
            <a:avLst/>
            <a:gdLst/>
            <a:ahLst/>
            <a:cxnLst/>
            <a:rect l="l" t="t" r="r" b="b"/>
            <a:pathLst>
              <a:path w="10705663" h="9281515">
                <a:moveTo>
                  <a:pt x="0" y="0"/>
                </a:moveTo>
                <a:lnTo>
                  <a:pt x="10705663" y="0"/>
                </a:lnTo>
                <a:lnTo>
                  <a:pt x="10705663" y="9281514"/>
                </a:lnTo>
                <a:lnTo>
                  <a:pt x="0" y="9281514"/>
                </a:lnTo>
                <a:lnTo>
                  <a:pt x="0" y="0"/>
                </a:lnTo>
                <a:close/>
              </a:path>
            </a:pathLst>
          </a:custGeom>
          <a:blipFill>
            <a:blip r:embed="rId3"/>
            <a:stretch>
              <a:fillRect l="-80022" t="-20995" r="-52293" b="-12316"/>
            </a:stretch>
          </a:blipFill>
        </p:spPr>
      </p:sp>
      <p:grpSp>
        <p:nvGrpSpPr>
          <p:cNvPr id="3" name="Group 3"/>
          <p:cNvGrpSpPr/>
          <p:nvPr/>
        </p:nvGrpSpPr>
        <p:grpSpPr>
          <a:xfrm>
            <a:off x="687898" y="642722"/>
            <a:ext cx="2854164" cy="771956"/>
            <a:chOff x="0" y="0"/>
            <a:chExt cx="3805553" cy="1029274"/>
          </a:xfrm>
        </p:grpSpPr>
        <p:grpSp>
          <p:nvGrpSpPr>
            <p:cNvPr id="4" name="Group 4"/>
            <p:cNvGrpSpPr/>
            <p:nvPr/>
          </p:nvGrpSpPr>
          <p:grpSpPr>
            <a:xfrm>
              <a:off x="0" y="0"/>
              <a:ext cx="3805553" cy="1029274"/>
              <a:chOff x="0" y="0"/>
              <a:chExt cx="1007200" cy="272414"/>
            </a:xfrm>
          </p:grpSpPr>
          <p:sp>
            <p:nvSpPr>
              <p:cNvPr id="5" name="Freeform 5"/>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6" name="TextBox 6"/>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데이터 필터</a:t>
              </a:r>
            </a:p>
          </p:txBody>
        </p:sp>
      </p:grpSp>
      <p:sp>
        <p:nvSpPr>
          <p:cNvPr id="8" name="TextBox 8"/>
          <p:cNvSpPr txBox="1"/>
          <p:nvPr/>
        </p:nvSpPr>
        <p:spPr>
          <a:xfrm>
            <a:off x="1028700" y="1673684"/>
            <a:ext cx="12168725" cy="2797174"/>
          </a:xfrm>
          <a:prstGeom prst="rect">
            <a:avLst/>
          </a:prstGeom>
        </p:spPr>
        <p:txBody>
          <a:bodyPr lIns="0" tIns="0" rIns="0" bIns="0" rtlCol="0" anchor="t">
            <a:spAutoFit/>
          </a:bodyPr>
          <a:lstStyle/>
          <a:p>
            <a:pPr algn="l">
              <a:lnSpc>
                <a:spcPts val="11200"/>
              </a:lnSpc>
            </a:pPr>
            <a:r>
              <a:rPr lang="en-US" sz="8000" b="1" spc="-560">
                <a:solidFill>
                  <a:srgbClr val="E90162"/>
                </a:solidFill>
                <a:latin typeface="Source Han Sans KR Heavy"/>
                <a:ea typeface="Source Han Sans KR Heavy"/>
                <a:cs typeface="Source Han Sans KR Heavy"/>
                <a:sym typeface="Source Han Sans KR Heavy"/>
              </a:rPr>
              <a:t>예측</a:t>
            </a:r>
            <a:r>
              <a:rPr lang="en-US" sz="8000" b="1" spc="-560">
                <a:solidFill>
                  <a:srgbClr val="000000"/>
                </a:solidFill>
                <a:latin typeface="Source Han Sans KR Heavy"/>
                <a:ea typeface="Source Han Sans KR Heavy"/>
                <a:cs typeface="Source Han Sans KR Heavy"/>
                <a:sym typeface="Source Han Sans KR Heavy"/>
              </a:rPr>
              <a:t>과 </a:t>
            </a:r>
            <a:r>
              <a:rPr lang="en-US" sz="8000" b="1" spc="-560">
                <a:solidFill>
                  <a:srgbClr val="E90162"/>
                </a:solidFill>
                <a:latin typeface="Source Han Sans KR Heavy"/>
                <a:ea typeface="Source Han Sans KR Heavy"/>
                <a:cs typeface="Source Han Sans KR Heavy"/>
                <a:sym typeface="Source Han Sans KR Heavy"/>
              </a:rPr>
              <a:t>측정</a:t>
            </a:r>
            <a:r>
              <a:rPr lang="en-US" sz="8000" b="1" spc="-560">
                <a:solidFill>
                  <a:srgbClr val="000000"/>
                </a:solidFill>
                <a:latin typeface="Source Han Sans KR Heavy"/>
                <a:ea typeface="Source Han Sans KR Heavy"/>
                <a:cs typeface="Source Han Sans KR Heavy"/>
                <a:sym typeface="Source Han Sans KR Heavy"/>
              </a:rPr>
              <a:t>을</a:t>
            </a:r>
          </a:p>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통한 </a:t>
            </a:r>
            <a:r>
              <a:rPr lang="en-US" sz="8000" b="1" spc="-560">
                <a:solidFill>
                  <a:srgbClr val="E90162"/>
                </a:solidFill>
                <a:latin typeface="Source Han Sans KR Heavy"/>
                <a:ea typeface="Source Han Sans KR Heavy"/>
                <a:cs typeface="Source Han Sans KR Heavy"/>
                <a:sym typeface="Source Han Sans KR Heavy"/>
              </a:rPr>
              <a:t>추정</a:t>
            </a:r>
          </a:p>
        </p:txBody>
      </p:sp>
      <p:sp>
        <p:nvSpPr>
          <p:cNvPr id="9" name="TextBox 9"/>
          <p:cNvSpPr txBox="1"/>
          <p:nvPr/>
        </p:nvSpPr>
        <p:spPr>
          <a:xfrm>
            <a:off x="1028700" y="4940991"/>
            <a:ext cx="6160507" cy="863600"/>
          </a:xfrm>
          <a:prstGeom prst="rect">
            <a:avLst/>
          </a:prstGeom>
        </p:spPr>
        <p:txBody>
          <a:bodyPr lIns="0" tIns="0" rIns="0" bIns="0" rtlCol="0" anchor="t">
            <a:spAutoFit/>
          </a:bodyPr>
          <a:lstStyle/>
          <a:p>
            <a:pPr algn="l">
              <a:lnSpc>
                <a:spcPts val="7000"/>
              </a:lnSpc>
            </a:pPr>
            <a:r>
              <a:rPr lang="en-US" sz="5000" spc="-500">
                <a:solidFill>
                  <a:srgbClr val="000000"/>
                </a:solidFill>
                <a:latin typeface="Source Han Sans KR"/>
                <a:ea typeface="Source Han Sans KR"/>
                <a:cs typeface="Source Han Sans KR"/>
                <a:sym typeface="Source Han Sans KR"/>
              </a:rPr>
              <a:t>최적의 파라미터 탐색</a:t>
            </a:r>
          </a:p>
        </p:txBody>
      </p:sp>
      <p:grpSp>
        <p:nvGrpSpPr>
          <p:cNvPr id="10" name="Group 10"/>
          <p:cNvGrpSpPr/>
          <p:nvPr/>
        </p:nvGrpSpPr>
        <p:grpSpPr>
          <a:xfrm>
            <a:off x="0" y="0"/>
            <a:ext cx="18288000" cy="10287000"/>
            <a:chOff x="0" y="0"/>
            <a:chExt cx="4816593" cy="2709333"/>
          </a:xfrm>
        </p:grpSpPr>
        <p:sp>
          <p:nvSpPr>
            <p:cNvPr id="11" name="Freeform 11"/>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80000"/>
              </a:srgbClr>
            </a:solidFill>
            <a:ln w="57150" cap="sq">
              <a:solidFill>
                <a:srgbClr val="000000">
                  <a:alpha val="80000"/>
                </a:srgbClr>
              </a:solidFill>
              <a:prstDash val="solid"/>
              <a:miter/>
            </a:ln>
          </p:spPr>
        </p:sp>
        <p:sp>
          <p:nvSpPr>
            <p:cNvPr id="12" name="TextBox 12"/>
            <p:cNvSpPr txBox="1"/>
            <p:nvPr/>
          </p:nvSpPr>
          <p:spPr>
            <a:xfrm>
              <a:off x="0" y="-57150"/>
              <a:ext cx="4816593" cy="2766483"/>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590327" y="4373563"/>
            <a:ext cx="15107346" cy="1377949"/>
          </a:xfrm>
          <a:prstGeom prst="rect">
            <a:avLst/>
          </a:prstGeom>
        </p:spPr>
        <p:txBody>
          <a:bodyPr lIns="0" tIns="0" rIns="0" bIns="0" rtlCol="0" anchor="t">
            <a:spAutoFit/>
          </a:bodyPr>
          <a:lstStyle/>
          <a:p>
            <a:pPr algn="ctr">
              <a:lnSpc>
                <a:spcPts val="11200"/>
              </a:lnSpc>
              <a:spcBef>
                <a:spcPct val="0"/>
              </a:spcBef>
            </a:pPr>
            <a:r>
              <a:rPr lang="en-US" sz="8000" b="1" spc="-720">
                <a:solidFill>
                  <a:srgbClr val="FFCE3C"/>
                </a:solidFill>
                <a:latin typeface="Source Han Sans KR Bold"/>
                <a:ea typeface="Source Han Sans KR Bold"/>
                <a:cs typeface="Source Han Sans KR Bold"/>
                <a:sym typeface="Source Han Sans KR Bold"/>
              </a:rPr>
              <a:t>안정</a:t>
            </a:r>
            <a:r>
              <a:rPr lang="en-US" sz="8000" b="1" spc="-720">
                <a:solidFill>
                  <a:srgbClr val="FFFFFF"/>
                </a:solidFill>
                <a:latin typeface="Source Han Sans KR Bold"/>
                <a:ea typeface="Source Han Sans KR Bold"/>
                <a:cs typeface="Source Han Sans KR Bold"/>
                <a:sym typeface="Source Han Sans KR Bold"/>
              </a:rPr>
              <a:t>적인 거리 추정</a:t>
            </a:r>
          </a:p>
        </p:txBody>
      </p:sp>
      <p:grpSp>
        <p:nvGrpSpPr>
          <p:cNvPr id="14" name="Group 14"/>
          <p:cNvGrpSpPr/>
          <p:nvPr/>
        </p:nvGrpSpPr>
        <p:grpSpPr>
          <a:xfrm>
            <a:off x="0" y="9159157"/>
            <a:ext cx="1319455" cy="964666"/>
            <a:chOff x="0" y="0"/>
            <a:chExt cx="1759273" cy="1286221"/>
          </a:xfrm>
        </p:grpSpPr>
        <p:grpSp>
          <p:nvGrpSpPr>
            <p:cNvPr id="15" name="Group 15"/>
            <p:cNvGrpSpPr/>
            <p:nvPr/>
          </p:nvGrpSpPr>
          <p:grpSpPr>
            <a:xfrm>
              <a:off x="0" y="0"/>
              <a:ext cx="1759273" cy="1286221"/>
              <a:chOff x="0" y="0"/>
              <a:chExt cx="347511" cy="254068"/>
            </a:xfrm>
          </p:grpSpPr>
          <p:sp>
            <p:nvSpPr>
              <p:cNvPr id="16" name="Freeform 16"/>
              <p:cNvSpPr/>
              <p:nvPr/>
            </p:nvSpPr>
            <p:spPr>
              <a:xfrm>
                <a:off x="0" y="0"/>
                <a:ext cx="347511" cy="254068"/>
              </a:xfrm>
              <a:custGeom>
                <a:avLst/>
                <a:gdLst/>
                <a:ahLst/>
                <a:cxnLst/>
                <a:rect l="l" t="t" r="r" b="b"/>
                <a:pathLst>
                  <a:path w="347511" h="254068">
                    <a:moveTo>
                      <a:pt x="0" y="0"/>
                    </a:moveTo>
                    <a:lnTo>
                      <a:pt x="347511" y="0"/>
                    </a:lnTo>
                    <a:lnTo>
                      <a:pt x="347511" y="254068"/>
                    </a:lnTo>
                    <a:lnTo>
                      <a:pt x="0" y="254068"/>
                    </a:lnTo>
                    <a:close/>
                  </a:path>
                </a:pathLst>
              </a:custGeom>
              <a:solidFill>
                <a:srgbClr val="3979FA"/>
              </a:solidFill>
            </p:spPr>
          </p:sp>
          <p:sp>
            <p:nvSpPr>
              <p:cNvPr id="17" name="TextBox 17"/>
              <p:cNvSpPr txBox="1"/>
              <p:nvPr/>
            </p:nvSpPr>
            <p:spPr>
              <a:xfrm>
                <a:off x="0" y="-38100"/>
                <a:ext cx="347511" cy="292168"/>
              </a:xfrm>
              <a:prstGeom prst="rect">
                <a:avLst/>
              </a:prstGeom>
            </p:spPr>
            <p:txBody>
              <a:bodyPr lIns="50800" tIns="50800" rIns="50800" bIns="50800" rtlCol="0" anchor="ctr"/>
              <a:lstStyle/>
              <a:p>
                <a:pPr algn="ctr">
                  <a:lnSpc>
                    <a:spcPts val="2939"/>
                  </a:lnSpc>
                </a:pPr>
                <a:endParaRPr/>
              </a:p>
            </p:txBody>
          </p:sp>
        </p:grpSp>
        <p:sp>
          <p:nvSpPr>
            <p:cNvPr id="18" name="TextBox 18"/>
            <p:cNvSpPr txBox="1"/>
            <p:nvPr/>
          </p:nvSpPr>
          <p:spPr>
            <a:xfrm>
              <a:off x="553951" y="216391"/>
              <a:ext cx="651371" cy="758189"/>
            </a:xfrm>
            <a:prstGeom prst="rect">
              <a:avLst/>
            </a:prstGeom>
          </p:spPr>
          <p:txBody>
            <a:bodyPr lIns="0" tIns="0" rIns="0" bIns="0" rtlCol="0" anchor="t">
              <a:spAutoFit/>
            </a:bodyPr>
            <a:lstStyle/>
            <a:p>
              <a:pPr algn="ctr">
                <a:lnSpc>
                  <a:spcPts val="4620"/>
                </a:lnSpc>
                <a:spcBef>
                  <a:spcPct val="0"/>
                </a:spcBef>
              </a:pPr>
              <a:r>
                <a:rPr lang="en-US" sz="3300" b="1" spc="-198">
                  <a:solidFill>
                    <a:srgbClr val="FFFFFF"/>
                  </a:solidFill>
                  <a:latin typeface="Poppins Bold"/>
                  <a:ea typeface="Poppins Bold"/>
                  <a:cs typeface="Poppins Bold"/>
                  <a:sym typeface="Poppins Bold"/>
                </a:rPr>
                <a:t>59</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7295" y="1414678"/>
            <a:ext cx="16693410" cy="8304972"/>
          </a:xfrm>
          <a:custGeom>
            <a:avLst/>
            <a:gdLst/>
            <a:ahLst/>
            <a:cxnLst/>
            <a:rect l="l" t="t" r="r" b="b"/>
            <a:pathLst>
              <a:path w="16693410" h="8304972">
                <a:moveTo>
                  <a:pt x="0" y="0"/>
                </a:moveTo>
                <a:lnTo>
                  <a:pt x="16693410" y="0"/>
                </a:lnTo>
                <a:lnTo>
                  <a:pt x="16693410" y="8304971"/>
                </a:lnTo>
                <a:lnTo>
                  <a:pt x="0" y="8304971"/>
                </a:lnTo>
                <a:lnTo>
                  <a:pt x="0" y="0"/>
                </a:lnTo>
                <a:close/>
              </a:path>
            </a:pathLst>
          </a:custGeom>
          <a:blipFill>
            <a:blip r:embed="rId3"/>
            <a:stretch>
              <a:fillRect/>
            </a:stretch>
          </a:blipFill>
        </p:spPr>
      </p:sp>
      <p:sp>
        <p:nvSpPr>
          <p:cNvPr id="3" name="TextBox 3"/>
          <p:cNvSpPr txBox="1"/>
          <p:nvPr/>
        </p:nvSpPr>
        <p:spPr>
          <a:xfrm>
            <a:off x="14726909" y="9044379"/>
            <a:ext cx="2010513" cy="863600"/>
          </a:xfrm>
          <a:prstGeom prst="rect">
            <a:avLst/>
          </a:prstGeom>
        </p:spPr>
        <p:txBody>
          <a:bodyPr lIns="0" tIns="0" rIns="0" bIns="0" rtlCol="0" anchor="t">
            <a:spAutoFit/>
          </a:bodyPr>
          <a:lstStyle/>
          <a:p>
            <a:pPr algn="ctr">
              <a:lnSpc>
                <a:spcPts val="7000"/>
              </a:lnSpc>
              <a:spcBef>
                <a:spcPct val="0"/>
              </a:spcBef>
            </a:pPr>
            <a:r>
              <a:rPr lang="en-US" sz="5000" b="1" spc="-350">
                <a:solidFill>
                  <a:srgbClr val="000000"/>
                </a:solidFill>
                <a:latin typeface="Source Han Sans KR Bold"/>
                <a:ea typeface="Source Han Sans KR Bold"/>
                <a:cs typeface="Source Han Sans KR Bold"/>
                <a:sym typeface="Source Han Sans KR Bold"/>
              </a:rPr>
              <a:t>시간</a:t>
            </a:r>
          </a:p>
        </p:txBody>
      </p:sp>
      <p:sp>
        <p:nvSpPr>
          <p:cNvPr id="4" name="TextBox 4"/>
          <p:cNvSpPr txBox="1"/>
          <p:nvPr/>
        </p:nvSpPr>
        <p:spPr>
          <a:xfrm>
            <a:off x="146764" y="1966132"/>
            <a:ext cx="1301061" cy="863600"/>
          </a:xfrm>
          <a:prstGeom prst="rect">
            <a:avLst/>
          </a:prstGeom>
        </p:spPr>
        <p:txBody>
          <a:bodyPr lIns="0" tIns="0" rIns="0" bIns="0" rtlCol="0" anchor="t">
            <a:spAutoFit/>
          </a:bodyPr>
          <a:lstStyle/>
          <a:p>
            <a:pPr algn="ctr">
              <a:lnSpc>
                <a:spcPts val="7000"/>
              </a:lnSpc>
              <a:spcBef>
                <a:spcPct val="0"/>
              </a:spcBef>
            </a:pPr>
            <a:r>
              <a:rPr lang="en-US" sz="5000" b="1" spc="-350">
                <a:solidFill>
                  <a:srgbClr val="000000"/>
                </a:solidFill>
                <a:latin typeface="Source Han Sans KR Bold"/>
                <a:ea typeface="Source Han Sans KR Bold"/>
                <a:cs typeface="Source Han Sans KR Bold"/>
                <a:sym typeface="Source Han Sans KR Bold"/>
              </a:rPr>
              <a:t>깊이</a:t>
            </a:r>
          </a:p>
        </p:txBody>
      </p:sp>
      <p:sp>
        <p:nvSpPr>
          <p:cNvPr id="5" name="TextBox 5"/>
          <p:cNvSpPr txBox="1"/>
          <p:nvPr/>
        </p:nvSpPr>
        <p:spPr>
          <a:xfrm>
            <a:off x="2621468" y="7205914"/>
            <a:ext cx="3923285" cy="863600"/>
          </a:xfrm>
          <a:prstGeom prst="rect">
            <a:avLst/>
          </a:prstGeom>
        </p:spPr>
        <p:txBody>
          <a:bodyPr lIns="0" tIns="0" rIns="0" bIns="0" rtlCol="0" anchor="t">
            <a:spAutoFit/>
          </a:bodyPr>
          <a:lstStyle/>
          <a:p>
            <a:pPr algn="ctr">
              <a:lnSpc>
                <a:spcPts val="7000"/>
              </a:lnSpc>
              <a:spcBef>
                <a:spcPct val="0"/>
              </a:spcBef>
            </a:pPr>
            <a:r>
              <a:rPr lang="en-US" sz="5000" b="1" spc="-350">
                <a:solidFill>
                  <a:srgbClr val="E90162"/>
                </a:solidFill>
                <a:latin typeface="Source Han Sans KR Heavy"/>
                <a:ea typeface="Source Han Sans KR Heavy"/>
                <a:cs typeface="Source Han Sans KR Heavy"/>
                <a:sym typeface="Source Han Sans KR Heavy"/>
              </a:rPr>
              <a:t>목표 깊이 5cm</a:t>
            </a:r>
          </a:p>
        </p:txBody>
      </p:sp>
      <p:grpSp>
        <p:nvGrpSpPr>
          <p:cNvPr id="6" name="Group 6"/>
          <p:cNvGrpSpPr/>
          <p:nvPr/>
        </p:nvGrpSpPr>
        <p:grpSpPr>
          <a:xfrm>
            <a:off x="687898" y="642722"/>
            <a:ext cx="2854164" cy="771956"/>
            <a:chOff x="0" y="0"/>
            <a:chExt cx="3805553" cy="1029274"/>
          </a:xfrm>
        </p:grpSpPr>
        <p:grpSp>
          <p:nvGrpSpPr>
            <p:cNvPr id="7" name="Group 7"/>
            <p:cNvGrpSpPr/>
            <p:nvPr/>
          </p:nvGrpSpPr>
          <p:grpSpPr>
            <a:xfrm>
              <a:off x="0" y="0"/>
              <a:ext cx="3805553" cy="1029274"/>
              <a:chOff x="0" y="0"/>
              <a:chExt cx="1007200" cy="272414"/>
            </a:xfrm>
          </p:grpSpPr>
          <p:sp>
            <p:nvSpPr>
              <p:cNvPr id="8" name="Freeform 8"/>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9" name="TextBox 9"/>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0" name="TextBox 10"/>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데이터 필터</a:t>
              </a:r>
            </a:p>
          </p:txBody>
        </p:sp>
      </p:grpSp>
      <p:grpSp>
        <p:nvGrpSpPr>
          <p:cNvPr id="11" name="Group 11"/>
          <p:cNvGrpSpPr/>
          <p:nvPr/>
        </p:nvGrpSpPr>
        <p:grpSpPr>
          <a:xfrm>
            <a:off x="0" y="9159157"/>
            <a:ext cx="1319455" cy="964666"/>
            <a:chOff x="0" y="0"/>
            <a:chExt cx="1759273" cy="1286221"/>
          </a:xfrm>
        </p:grpSpPr>
        <p:grpSp>
          <p:nvGrpSpPr>
            <p:cNvPr id="12" name="Group 12"/>
            <p:cNvGrpSpPr/>
            <p:nvPr/>
          </p:nvGrpSpPr>
          <p:grpSpPr>
            <a:xfrm>
              <a:off x="0" y="0"/>
              <a:ext cx="1759273" cy="1286221"/>
              <a:chOff x="0" y="0"/>
              <a:chExt cx="347511" cy="254068"/>
            </a:xfrm>
          </p:grpSpPr>
          <p:sp>
            <p:nvSpPr>
              <p:cNvPr id="13" name="Freeform 13"/>
              <p:cNvSpPr/>
              <p:nvPr/>
            </p:nvSpPr>
            <p:spPr>
              <a:xfrm>
                <a:off x="0" y="0"/>
                <a:ext cx="347511" cy="254068"/>
              </a:xfrm>
              <a:custGeom>
                <a:avLst/>
                <a:gdLst/>
                <a:ahLst/>
                <a:cxnLst/>
                <a:rect l="l" t="t" r="r" b="b"/>
                <a:pathLst>
                  <a:path w="347511" h="254068">
                    <a:moveTo>
                      <a:pt x="0" y="0"/>
                    </a:moveTo>
                    <a:lnTo>
                      <a:pt x="347511" y="0"/>
                    </a:lnTo>
                    <a:lnTo>
                      <a:pt x="347511" y="254068"/>
                    </a:lnTo>
                    <a:lnTo>
                      <a:pt x="0" y="254068"/>
                    </a:lnTo>
                    <a:close/>
                  </a:path>
                </a:pathLst>
              </a:custGeom>
              <a:solidFill>
                <a:srgbClr val="3979FA"/>
              </a:solidFill>
            </p:spPr>
          </p:sp>
          <p:sp>
            <p:nvSpPr>
              <p:cNvPr id="14" name="TextBox 14"/>
              <p:cNvSpPr txBox="1"/>
              <p:nvPr/>
            </p:nvSpPr>
            <p:spPr>
              <a:xfrm>
                <a:off x="0" y="-38100"/>
                <a:ext cx="347511" cy="292168"/>
              </a:xfrm>
              <a:prstGeom prst="rect">
                <a:avLst/>
              </a:prstGeom>
            </p:spPr>
            <p:txBody>
              <a:bodyPr lIns="50800" tIns="50800" rIns="50800" bIns="50800" rtlCol="0" anchor="ctr"/>
              <a:lstStyle/>
              <a:p>
                <a:pPr algn="ctr">
                  <a:lnSpc>
                    <a:spcPts val="2939"/>
                  </a:lnSpc>
                </a:pPr>
                <a:endParaRPr/>
              </a:p>
            </p:txBody>
          </p:sp>
        </p:grpSp>
        <p:sp>
          <p:nvSpPr>
            <p:cNvPr id="15" name="TextBox 15"/>
            <p:cNvSpPr txBox="1"/>
            <p:nvPr/>
          </p:nvSpPr>
          <p:spPr>
            <a:xfrm>
              <a:off x="553951" y="216391"/>
              <a:ext cx="651371" cy="758189"/>
            </a:xfrm>
            <a:prstGeom prst="rect">
              <a:avLst/>
            </a:prstGeom>
          </p:spPr>
          <p:txBody>
            <a:bodyPr lIns="0" tIns="0" rIns="0" bIns="0" rtlCol="0" anchor="t">
              <a:spAutoFit/>
            </a:bodyPr>
            <a:lstStyle/>
            <a:p>
              <a:pPr algn="ctr">
                <a:lnSpc>
                  <a:spcPts val="4620"/>
                </a:lnSpc>
                <a:spcBef>
                  <a:spcPct val="0"/>
                </a:spcBef>
              </a:pPr>
              <a:r>
                <a:rPr lang="en-US" sz="3300" b="1" spc="-198">
                  <a:solidFill>
                    <a:srgbClr val="FFFFFF"/>
                  </a:solidFill>
                  <a:latin typeface="Poppins Bold"/>
                  <a:ea typeface="Poppins Bold"/>
                  <a:cs typeface="Poppins Bold"/>
                  <a:sym typeface="Poppins Bold"/>
                </a:rPr>
                <a:t>59</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761382" y="3951127"/>
            <a:ext cx="6765237" cy="2384746"/>
          </a:xfrm>
          <a:custGeom>
            <a:avLst/>
            <a:gdLst/>
            <a:ahLst/>
            <a:cxnLst/>
            <a:rect l="l" t="t" r="r" b="b"/>
            <a:pathLst>
              <a:path w="6765237" h="2384746">
                <a:moveTo>
                  <a:pt x="0" y="0"/>
                </a:moveTo>
                <a:lnTo>
                  <a:pt x="6765236" y="0"/>
                </a:lnTo>
                <a:lnTo>
                  <a:pt x="6765236" y="2384746"/>
                </a:lnTo>
                <a:lnTo>
                  <a:pt x="0" y="2384746"/>
                </a:lnTo>
                <a:lnTo>
                  <a:pt x="0" y="0"/>
                </a:lnTo>
                <a:close/>
              </a:path>
            </a:pathLst>
          </a:custGeom>
          <a:blipFill>
            <a:blip r:embed="rId3"/>
            <a:stretch>
              <a:fillRect/>
            </a:stretch>
          </a:blipFill>
        </p:spPr>
      </p:sp>
      <p:grpSp>
        <p:nvGrpSpPr>
          <p:cNvPr id="4" name="Group 4"/>
          <p:cNvGrpSpPr/>
          <p:nvPr/>
        </p:nvGrpSpPr>
        <p:grpSpPr>
          <a:xfrm>
            <a:off x="3750301" y="2431373"/>
            <a:ext cx="10787398" cy="1907381"/>
            <a:chOff x="0" y="0"/>
            <a:chExt cx="14383197" cy="2543175"/>
          </a:xfrm>
        </p:grpSpPr>
        <p:grpSp>
          <p:nvGrpSpPr>
            <p:cNvPr id="5" name="Group 5"/>
            <p:cNvGrpSpPr/>
            <p:nvPr/>
          </p:nvGrpSpPr>
          <p:grpSpPr>
            <a:xfrm>
              <a:off x="852599" y="0"/>
              <a:ext cx="12344623" cy="2543175"/>
              <a:chOff x="0" y="0"/>
              <a:chExt cx="2438444" cy="502356"/>
            </a:xfrm>
          </p:grpSpPr>
          <p:sp>
            <p:nvSpPr>
              <p:cNvPr id="6" name="Freeform 6"/>
              <p:cNvSpPr/>
              <p:nvPr/>
            </p:nvSpPr>
            <p:spPr>
              <a:xfrm>
                <a:off x="0" y="0"/>
                <a:ext cx="2438444" cy="502356"/>
              </a:xfrm>
              <a:custGeom>
                <a:avLst/>
                <a:gdLst/>
                <a:ahLst/>
                <a:cxnLst/>
                <a:rect l="l" t="t" r="r" b="b"/>
                <a:pathLst>
                  <a:path w="2438444" h="502356">
                    <a:moveTo>
                      <a:pt x="0" y="0"/>
                    </a:moveTo>
                    <a:lnTo>
                      <a:pt x="2438444" y="0"/>
                    </a:lnTo>
                    <a:lnTo>
                      <a:pt x="2438444" y="502356"/>
                    </a:lnTo>
                    <a:lnTo>
                      <a:pt x="0" y="502356"/>
                    </a:lnTo>
                    <a:close/>
                  </a:path>
                </a:pathLst>
              </a:custGeom>
              <a:solidFill>
                <a:srgbClr val="000000"/>
              </a:solidFill>
            </p:spPr>
          </p:sp>
          <p:sp>
            <p:nvSpPr>
              <p:cNvPr id="7" name="TextBox 7"/>
              <p:cNvSpPr txBox="1"/>
              <p:nvPr/>
            </p:nvSpPr>
            <p:spPr>
              <a:xfrm>
                <a:off x="0" y="-38100"/>
                <a:ext cx="2438444" cy="540456"/>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0" y="581554"/>
              <a:ext cx="14383197" cy="1246717"/>
            </a:xfrm>
            <a:prstGeom prst="rect">
              <a:avLst/>
            </a:prstGeom>
          </p:spPr>
          <p:txBody>
            <a:bodyPr lIns="0" tIns="0" rIns="0" bIns="0" rtlCol="0" anchor="t">
              <a:spAutoFit/>
            </a:bodyPr>
            <a:lstStyle/>
            <a:p>
              <a:pPr algn="ctr">
                <a:lnSpc>
                  <a:spcPts val="7974"/>
                </a:lnSpc>
              </a:pPr>
              <a:r>
                <a:rPr lang="en-US" sz="5499" spc="-549">
                  <a:solidFill>
                    <a:srgbClr val="FFFFFF"/>
                  </a:solidFill>
                  <a:latin typeface="Source Han Sans KR"/>
                  <a:ea typeface="Source Han Sans KR"/>
                  <a:cs typeface="Source Han Sans KR"/>
                  <a:sym typeface="Source Han Sans KR"/>
                </a:rPr>
                <a:t>생존율 </a:t>
              </a:r>
              <a:r>
                <a:rPr lang="en-US" sz="5499" b="1" spc="-549">
                  <a:solidFill>
                    <a:srgbClr val="FFFFFF"/>
                  </a:solidFill>
                  <a:latin typeface="Source Han Sans KR Bold"/>
                  <a:ea typeface="Source Han Sans KR Bold"/>
                  <a:cs typeface="Source Han Sans KR Bold"/>
                  <a:sym typeface="Source Han Sans KR Bold"/>
                </a:rPr>
                <a:t>5.9%</a:t>
              </a: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l="41651" t="13224" r="5427" b="22486"/>
          <a:stretch>
            <a:fillRect/>
          </a:stretch>
        </p:blipFill>
        <p:spPr>
          <a:xfrm>
            <a:off x="9144000" y="2575922"/>
            <a:ext cx="9144000" cy="6248289"/>
          </a:xfrm>
          <a:prstGeom prst="rect">
            <a:avLst/>
          </a:prstGeom>
        </p:spPr>
      </p:pic>
      <p:sp>
        <p:nvSpPr>
          <p:cNvPr id="3" name="TextBox 3"/>
          <p:cNvSpPr txBox="1"/>
          <p:nvPr/>
        </p:nvSpPr>
        <p:spPr>
          <a:xfrm>
            <a:off x="11124746" y="644741"/>
            <a:ext cx="4913056" cy="1377949"/>
          </a:xfrm>
          <a:prstGeom prst="rect">
            <a:avLst/>
          </a:prstGeom>
        </p:spPr>
        <p:txBody>
          <a:bodyPr lIns="0" tIns="0" rIns="0" bIns="0" rtlCol="0" anchor="t">
            <a:spAutoFit/>
          </a:bodyPr>
          <a:lstStyle/>
          <a:p>
            <a:pPr algn="ctr">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정확한 CPR</a:t>
            </a:r>
          </a:p>
        </p:txBody>
      </p:sp>
      <p:pic>
        <p:nvPicPr>
          <p:cNvPr id="4" name="Picture 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rcRect l="8324" r="25083"/>
          <a:stretch>
            <a:fillRect/>
          </a:stretch>
        </p:blipFill>
        <p:spPr>
          <a:xfrm>
            <a:off x="0" y="0"/>
            <a:ext cx="9133794" cy="10287000"/>
          </a:xfrm>
          <a:prstGeom prst="rect">
            <a:avLst/>
          </a:prstGeom>
        </p:spPr>
      </p:pic>
      <p:sp>
        <p:nvSpPr>
          <p:cNvPr id="5" name="AutoShape 5"/>
          <p:cNvSpPr/>
          <p:nvPr/>
        </p:nvSpPr>
        <p:spPr>
          <a:xfrm flipV="1">
            <a:off x="9133794" y="0"/>
            <a:ext cx="0" cy="11312207"/>
          </a:xfrm>
          <a:prstGeom prst="line">
            <a:avLst/>
          </a:prstGeom>
          <a:ln w="95250" cap="flat">
            <a:solidFill>
              <a:srgbClr val="E90162"/>
            </a:solidFill>
            <a:prstDash val="solid"/>
            <a:headEnd type="none" w="sm" len="sm"/>
            <a:tailEnd type="none" w="sm" len="sm"/>
          </a:ln>
        </p:spPr>
      </p:sp>
      <p:sp>
        <p:nvSpPr>
          <p:cNvPr id="6" name="TextBox 6"/>
          <p:cNvSpPr txBox="1"/>
          <p:nvPr/>
        </p:nvSpPr>
        <p:spPr>
          <a:xfrm>
            <a:off x="15551683" y="6442832"/>
            <a:ext cx="2736317" cy="642197"/>
          </a:xfrm>
          <a:prstGeom prst="rect">
            <a:avLst/>
          </a:prstGeom>
        </p:spPr>
        <p:txBody>
          <a:bodyPr lIns="0" tIns="0" rIns="0" bIns="0" rtlCol="0" anchor="t">
            <a:spAutoFit/>
          </a:bodyPr>
          <a:lstStyle/>
          <a:p>
            <a:pPr algn="ctr">
              <a:lnSpc>
                <a:spcPts val="5221"/>
              </a:lnSpc>
              <a:spcBef>
                <a:spcPct val="0"/>
              </a:spcBef>
            </a:pPr>
            <a:r>
              <a:rPr lang="en-US" sz="3729" b="1" spc="-261">
                <a:solidFill>
                  <a:srgbClr val="E90162"/>
                </a:solidFill>
                <a:latin typeface="Source Han Sans KR Bold"/>
                <a:ea typeface="Source Han Sans KR Bold"/>
                <a:cs typeface="Source Han Sans KR Bold"/>
                <a:sym typeface="Source Han Sans KR Bold"/>
              </a:rPr>
              <a:t>목표깊이 5cm</a:t>
            </a:r>
          </a:p>
        </p:txBody>
      </p:sp>
      <p:grpSp>
        <p:nvGrpSpPr>
          <p:cNvPr id="7" name="Group 7"/>
          <p:cNvGrpSpPr/>
          <p:nvPr/>
        </p:nvGrpSpPr>
        <p:grpSpPr>
          <a:xfrm>
            <a:off x="687898" y="642722"/>
            <a:ext cx="2854164" cy="771956"/>
            <a:chOff x="0" y="0"/>
            <a:chExt cx="3805553" cy="1029274"/>
          </a:xfrm>
        </p:grpSpPr>
        <p:grpSp>
          <p:nvGrpSpPr>
            <p:cNvPr id="8" name="Group 8"/>
            <p:cNvGrpSpPr/>
            <p:nvPr/>
          </p:nvGrpSpPr>
          <p:grpSpPr>
            <a:xfrm>
              <a:off x="0" y="0"/>
              <a:ext cx="3805553" cy="1029274"/>
              <a:chOff x="0" y="0"/>
              <a:chExt cx="1007200" cy="272414"/>
            </a:xfrm>
          </p:grpSpPr>
          <p:sp>
            <p:nvSpPr>
              <p:cNvPr id="9" name="Freeform 9"/>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0" name="TextBox 10"/>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1" name="TextBox 11"/>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데이터 필터</a:t>
              </a:r>
            </a:p>
          </p:txBody>
        </p:sp>
      </p:gr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video>
              <p:cMediaNode vol="0">
                <p:cTn id="3"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866083" y="9395047"/>
            <a:ext cx="555835" cy="0"/>
          </a:xfrm>
          <a:prstGeom prst="line">
            <a:avLst/>
          </a:prstGeom>
          <a:ln w="9525" cap="flat">
            <a:solidFill>
              <a:srgbClr val="282D30"/>
            </a:solidFill>
            <a:prstDash val="solid"/>
            <a:headEnd type="none" w="sm" len="sm"/>
            <a:tailEnd type="none" w="sm" len="sm"/>
          </a:ln>
        </p:spPr>
      </p:sp>
      <p:sp>
        <p:nvSpPr>
          <p:cNvPr id="3" name="AutoShape 3"/>
          <p:cNvSpPr/>
          <p:nvPr/>
        </p:nvSpPr>
        <p:spPr>
          <a:xfrm flipV="1">
            <a:off x="8867391" y="1023937"/>
            <a:ext cx="555835" cy="0"/>
          </a:xfrm>
          <a:prstGeom prst="line">
            <a:avLst/>
          </a:prstGeom>
          <a:ln w="9525" cap="flat">
            <a:solidFill>
              <a:srgbClr val="282D30"/>
            </a:solidFill>
            <a:prstDash val="solid"/>
            <a:headEnd type="none" w="sm" len="sm"/>
            <a:tailEnd type="none" w="sm" len="sm"/>
          </a:ln>
        </p:spPr>
      </p:sp>
      <p:sp>
        <p:nvSpPr>
          <p:cNvPr id="4" name="AutoShape 4"/>
          <p:cNvSpPr/>
          <p:nvPr/>
        </p:nvSpPr>
        <p:spPr>
          <a:xfrm flipH="1" flipV="1">
            <a:off x="17268825" y="4895047"/>
            <a:ext cx="0" cy="555835"/>
          </a:xfrm>
          <a:prstGeom prst="line">
            <a:avLst/>
          </a:prstGeom>
          <a:ln w="9525" cap="flat">
            <a:solidFill>
              <a:srgbClr val="282D30"/>
            </a:solidFill>
            <a:prstDash val="solid"/>
            <a:headEnd type="none" w="sm" len="sm"/>
            <a:tailEnd type="none" w="sm" len="sm"/>
          </a:ln>
        </p:spPr>
      </p:sp>
      <p:sp>
        <p:nvSpPr>
          <p:cNvPr id="5" name="AutoShape 5"/>
          <p:cNvSpPr/>
          <p:nvPr/>
        </p:nvSpPr>
        <p:spPr>
          <a:xfrm flipH="1" flipV="1">
            <a:off x="1038225" y="4895047"/>
            <a:ext cx="0" cy="555835"/>
          </a:xfrm>
          <a:prstGeom prst="line">
            <a:avLst/>
          </a:prstGeom>
          <a:ln w="9525" cap="flat">
            <a:solidFill>
              <a:srgbClr val="282D30"/>
            </a:solidFill>
            <a:prstDash val="solid"/>
            <a:headEnd type="none" w="sm" len="sm"/>
            <a:tailEnd type="none" w="sm" len="sm"/>
          </a:ln>
        </p:spPr>
      </p:sp>
      <p:grpSp>
        <p:nvGrpSpPr>
          <p:cNvPr id="6" name="Group 6"/>
          <p:cNvGrpSpPr/>
          <p:nvPr/>
        </p:nvGrpSpPr>
        <p:grpSpPr>
          <a:xfrm>
            <a:off x="687898" y="642722"/>
            <a:ext cx="2854164" cy="771956"/>
            <a:chOff x="0" y="0"/>
            <a:chExt cx="3805553" cy="1029274"/>
          </a:xfrm>
        </p:grpSpPr>
        <p:grpSp>
          <p:nvGrpSpPr>
            <p:cNvPr id="7" name="Group 7"/>
            <p:cNvGrpSpPr/>
            <p:nvPr/>
          </p:nvGrpSpPr>
          <p:grpSpPr>
            <a:xfrm>
              <a:off x="0" y="0"/>
              <a:ext cx="3805553" cy="1029274"/>
              <a:chOff x="0" y="0"/>
              <a:chExt cx="1007200" cy="272414"/>
            </a:xfrm>
          </p:grpSpPr>
          <p:sp>
            <p:nvSpPr>
              <p:cNvPr id="8" name="Freeform 8"/>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9" name="TextBox 9"/>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0" name="TextBox 10"/>
            <p:cNvSpPr txBox="1"/>
            <p:nvPr/>
          </p:nvSpPr>
          <p:spPr>
            <a:xfrm>
              <a:off x="452703" y="97210"/>
              <a:ext cx="2900147" cy="758654"/>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서비스 소개</a:t>
              </a:r>
            </a:p>
          </p:txBody>
        </p:sp>
      </p:grpSp>
      <p:sp>
        <p:nvSpPr>
          <p:cNvPr id="11" name="TextBox 11"/>
          <p:cNvSpPr txBox="1"/>
          <p:nvPr/>
        </p:nvSpPr>
        <p:spPr>
          <a:xfrm>
            <a:off x="1512226" y="2407074"/>
            <a:ext cx="9938692" cy="4695825"/>
          </a:xfrm>
          <a:prstGeom prst="rect">
            <a:avLst/>
          </a:prstGeom>
        </p:spPr>
        <p:txBody>
          <a:bodyPr lIns="0" tIns="0" rIns="0" bIns="0" rtlCol="0" anchor="t">
            <a:spAutoFit/>
          </a:bodyPr>
          <a:lstStyle/>
          <a:p>
            <a:pPr algn="l">
              <a:lnSpc>
                <a:spcPts val="18900"/>
              </a:lnSpc>
            </a:pPr>
            <a:r>
              <a:rPr lang="en-US" sz="13500" b="1" spc="-1215">
                <a:solidFill>
                  <a:srgbClr val="000000"/>
                </a:solidFill>
                <a:latin typeface="Source Han Sans KR Heavy"/>
                <a:ea typeface="Source Han Sans KR Heavy"/>
                <a:cs typeface="Source Han Sans KR Heavy"/>
                <a:sym typeface="Source Han Sans KR Heavy"/>
              </a:rPr>
              <a:t>SERVICE 3.</a:t>
            </a:r>
          </a:p>
          <a:p>
            <a:pPr algn="l">
              <a:lnSpc>
                <a:spcPts val="18900"/>
              </a:lnSpc>
              <a:spcBef>
                <a:spcPct val="0"/>
              </a:spcBef>
            </a:pPr>
            <a:r>
              <a:rPr lang="en-US" sz="13500" b="1" spc="-1215">
                <a:solidFill>
                  <a:srgbClr val="E90162"/>
                </a:solidFill>
                <a:latin typeface="Source Han Sans KR Heavy"/>
                <a:ea typeface="Source Han Sans KR Heavy"/>
                <a:cs typeface="Source Han Sans KR Heavy"/>
                <a:sym typeface="Source Han Sans KR Heavy"/>
              </a:rPr>
              <a:t>부가 기능</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28700" y="1720780"/>
            <a:ext cx="10892322" cy="0"/>
          </a:xfrm>
          <a:prstGeom prst="line">
            <a:avLst/>
          </a:prstGeom>
          <a:ln w="19050" cap="flat">
            <a:solidFill>
              <a:srgbClr val="E90162"/>
            </a:solidFill>
            <a:prstDash val="solid"/>
            <a:headEnd type="none" w="sm" len="sm"/>
            <a:tailEnd type="none" w="sm" len="sm"/>
          </a:ln>
        </p:spPr>
      </p:sp>
      <p:sp>
        <p:nvSpPr>
          <p:cNvPr id="3" name="TextBox 3"/>
          <p:cNvSpPr txBox="1"/>
          <p:nvPr/>
        </p:nvSpPr>
        <p:spPr>
          <a:xfrm>
            <a:off x="1028700" y="1987480"/>
            <a:ext cx="7155132" cy="1377949"/>
          </a:xfrm>
          <a:prstGeom prst="rect">
            <a:avLst/>
          </a:prstGeom>
        </p:spPr>
        <p:txBody>
          <a:bodyPr lIns="0" tIns="0" rIns="0" bIns="0" rtlCol="0" anchor="t">
            <a:spAutoFit/>
          </a:bodyPr>
          <a:lstStyle/>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모바일 낙상 감지</a:t>
            </a:r>
          </a:p>
        </p:txBody>
      </p:sp>
      <p:sp>
        <p:nvSpPr>
          <p:cNvPr id="4" name="TextBox 4"/>
          <p:cNvSpPr txBox="1"/>
          <p:nvPr/>
        </p:nvSpPr>
        <p:spPr>
          <a:xfrm>
            <a:off x="1028700" y="696913"/>
            <a:ext cx="3519555" cy="596900"/>
          </a:xfrm>
          <a:prstGeom prst="rect">
            <a:avLst/>
          </a:prstGeom>
        </p:spPr>
        <p:txBody>
          <a:bodyPr lIns="0" tIns="0" rIns="0" bIns="0" rtlCol="0" anchor="t">
            <a:spAutoFit/>
          </a:bodyPr>
          <a:lstStyle/>
          <a:p>
            <a:pPr algn="l">
              <a:lnSpc>
                <a:spcPts val="4900"/>
              </a:lnSpc>
            </a:pPr>
            <a:r>
              <a:rPr lang="en-US" sz="3500" spc="-350">
                <a:solidFill>
                  <a:srgbClr val="000000"/>
                </a:solidFill>
                <a:latin typeface="Source Han Sans KR Light"/>
                <a:ea typeface="Source Han Sans KR Light"/>
                <a:cs typeface="Source Han Sans KR Light"/>
                <a:sym typeface="Source Han Sans KR Light"/>
              </a:rPr>
              <a:t>모바일</a:t>
            </a:r>
          </a:p>
        </p:txBody>
      </p:sp>
      <p:sp>
        <p:nvSpPr>
          <p:cNvPr id="5" name="TextBox 5"/>
          <p:cNvSpPr txBox="1"/>
          <p:nvPr/>
        </p:nvSpPr>
        <p:spPr>
          <a:xfrm>
            <a:off x="1028700" y="3708329"/>
            <a:ext cx="8743910" cy="1384300"/>
          </a:xfrm>
          <a:prstGeom prst="rect">
            <a:avLst/>
          </a:prstGeom>
        </p:spPr>
        <p:txBody>
          <a:bodyPr lIns="0" tIns="0" rIns="0" bIns="0" rtlCol="0" anchor="t">
            <a:spAutoFit/>
          </a:bodyPr>
          <a:lstStyle/>
          <a:p>
            <a:pPr algn="l">
              <a:lnSpc>
                <a:spcPts val="5599"/>
              </a:lnSpc>
            </a:pPr>
            <a:r>
              <a:rPr lang="en-US" sz="3999" spc="-359">
                <a:solidFill>
                  <a:srgbClr val="000000"/>
                </a:solidFill>
                <a:latin typeface="Source Han Sans KR"/>
                <a:ea typeface="Source Han Sans KR"/>
                <a:cs typeface="Source Han Sans KR"/>
                <a:sym typeface="Source Han Sans KR"/>
              </a:rPr>
              <a:t>낙상 감지 후 30초 동안 움직임이 없을 경우</a:t>
            </a:r>
          </a:p>
          <a:p>
            <a:pPr algn="l">
              <a:lnSpc>
                <a:spcPts val="5599"/>
              </a:lnSpc>
              <a:spcBef>
                <a:spcPct val="0"/>
              </a:spcBef>
            </a:pPr>
            <a:r>
              <a:rPr lang="en-US" sz="3999" spc="-359">
                <a:solidFill>
                  <a:srgbClr val="000000"/>
                </a:solidFill>
                <a:latin typeface="Source Han Sans KR"/>
                <a:ea typeface="Source Han Sans KR"/>
                <a:cs typeface="Source Han Sans KR"/>
                <a:sym typeface="Source Han Sans KR"/>
              </a:rPr>
              <a:t>주변 알림 및 구급대 자동 신고</a:t>
            </a:r>
          </a:p>
        </p:txBody>
      </p:sp>
      <p:grpSp>
        <p:nvGrpSpPr>
          <p:cNvPr id="6" name="Group 6"/>
          <p:cNvGrpSpPr/>
          <p:nvPr/>
        </p:nvGrpSpPr>
        <p:grpSpPr>
          <a:xfrm>
            <a:off x="1028700" y="6629864"/>
            <a:ext cx="10892322" cy="2491981"/>
            <a:chOff x="0" y="0"/>
            <a:chExt cx="2868760" cy="656324"/>
          </a:xfrm>
        </p:grpSpPr>
        <p:sp>
          <p:nvSpPr>
            <p:cNvPr id="7" name="Freeform 7"/>
            <p:cNvSpPr/>
            <p:nvPr/>
          </p:nvSpPr>
          <p:spPr>
            <a:xfrm>
              <a:off x="0" y="0"/>
              <a:ext cx="2868760" cy="656324"/>
            </a:xfrm>
            <a:custGeom>
              <a:avLst/>
              <a:gdLst/>
              <a:ahLst/>
              <a:cxnLst/>
              <a:rect l="l" t="t" r="r" b="b"/>
              <a:pathLst>
                <a:path w="2868760" h="656324">
                  <a:moveTo>
                    <a:pt x="0" y="0"/>
                  </a:moveTo>
                  <a:lnTo>
                    <a:pt x="2868760" y="0"/>
                  </a:lnTo>
                  <a:lnTo>
                    <a:pt x="2868760" y="656324"/>
                  </a:lnTo>
                  <a:lnTo>
                    <a:pt x="0" y="656324"/>
                  </a:lnTo>
                  <a:close/>
                </a:path>
              </a:pathLst>
            </a:custGeom>
            <a:solidFill>
              <a:srgbClr val="FFEEF5"/>
            </a:solidFill>
          </p:spPr>
        </p:sp>
        <p:sp>
          <p:nvSpPr>
            <p:cNvPr id="8" name="TextBox 8"/>
            <p:cNvSpPr txBox="1"/>
            <p:nvPr/>
          </p:nvSpPr>
          <p:spPr>
            <a:xfrm>
              <a:off x="0" y="-57150"/>
              <a:ext cx="2868760" cy="713474"/>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37525" y="7145605"/>
            <a:ext cx="8505261" cy="1384300"/>
          </a:xfrm>
          <a:prstGeom prst="rect">
            <a:avLst/>
          </a:prstGeom>
        </p:spPr>
        <p:txBody>
          <a:bodyPr lIns="0" tIns="0" rIns="0" bIns="0" rtlCol="0" anchor="t">
            <a:spAutoFit/>
          </a:bodyPr>
          <a:lstStyle/>
          <a:p>
            <a:pPr algn="l">
              <a:lnSpc>
                <a:spcPts val="5599"/>
              </a:lnSpc>
            </a:pPr>
            <a:r>
              <a:rPr lang="en-US" sz="3999" spc="-399">
                <a:solidFill>
                  <a:srgbClr val="000000"/>
                </a:solidFill>
                <a:latin typeface="Source Han Sans KR"/>
                <a:ea typeface="Source Han Sans KR"/>
                <a:cs typeface="Source Han Sans KR"/>
                <a:sym typeface="Source Han Sans KR"/>
              </a:rPr>
              <a:t>Watch와 페어링 감지</a:t>
            </a:r>
          </a:p>
          <a:p>
            <a:pPr algn="l">
              <a:lnSpc>
                <a:spcPts val="5599"/>
              </a:lnSpc>
            </a:pPr>
            <a:r>
              <a:rPr lang="en-US" sz="3999" spc="-399">
                <a:solidFill>
                  <a:srgbClr val="000000"/>
                </a:solidFill>
                <a:latin typeface="Source Han Sans KR"/>
                <a:ea typeface="Source Han Sans KR"/>
                <a:cs typeface="Source Han Sans KR"/>
                <a:sym typeface="Source Han Sans KR"/>
              </a:rPr>
              <a:t>페어링 시 </a:t>
            </a:r>
            <a:r>
              <a:rPr lang="en-US" sz="3999" b="1" spc="-399">
                <a:solidFill>
                  <a:srgbClr val="000000"/>
                </a:solidFill>
                <a:latin typeface="Source Han Sans KR Bold"/>
                <a:ea typeface="Source Han Sans KR Bold"/>
                <a:cs typeface="Source Han Sans KR Bold"/>
                <a:sym typeface="Source Han Sans KR Bold"/>
              </a:rPr>
              <a:t>낙상 감지 자동 OFF</a:t>
            </a:r>
          </a:p>
        </p:txBody>
      </p:sp>
      <p:sp>
        <p:nvSpPr>
          <p:cNvPr id="10" name="Freeform 10"/>
          <p:cNvSpPr/>
          <p:nvPr/>
        </p:nvSpPr>
        <p:spPr>
          <a:xfrm>
            <a:off x="12898475" y="504324"/>
            <a:ext cx="4360825" cy="9278351"/>
          </a:xfrm>
          <a:custGeom>
            <a:avLst/>
            <a:gdLst/>
            <a:ahLst/>
            <a:cxnLst/>
            <a:rect l="l" t="t" r="r" b="b"/>
            <a:pathLst>
              <a:path w="4360825" h="9278351">
                <a:moveTo>
                  <a:pt x="0" y="0"/>
                </a:moveTo>
                <a:lnTo>
                  <a:pt x="4360825" y="0"/>
                </a:lnTo>
                <a:lnTo>
                  <a:pt x="4360825" y="9278352"/>
                </a:lnTo>
                <a:lnTo>
                  <a:pt x="0" y="9278352"/>
                </a:lnTo>
                <a:lnTo>
                  <a:pt x="0" y="0"/>
                </a:lnTo>
                <a:close/>
              </a:path>
            </a:pathLst>
          </a:custGeom>
          <a:blipFill>
            <a:blip r:embed="rId3"/>
            <a:stretch>
              <a:fillRect/>
            </a:stretch>
          </a:blipFill>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87480"/>
            <a:ext cx="7591718" cy="1377949"/>
          </a:xfrm>
          <a:prstGeom prst="rect">
            <a:avLst/>
          </a:prstGeom>
        </p:spPr>
        <p:txBody>
          <a:bodyPr lIns="0" tIns="0" rIns="0" bIns="0" rtlCol="0" anchor="t">
            <a:spAutoFit/>
          </a:bodyPr>
          <a:lstStyle/>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모바일 CPR 가이드</a:t>
            </a:r>
          </a:p>
        </p:txBody>
      </p:sp>
      <p:sp>
        <p:nvSpPr>
          <p:cNvPr id="3" name="TextBox 3"/>
          <p:cNvSpPr txBox="1"/>
          <p:nvPr/>
        </p:nvSpPr>
        <p:spPr>
          <a:xfrm>
            <a:off x="1028700" y="3632129"/>
            <a:ext cx="8743910" cy="1568450"/>
          </a:xfrm>
          <a:prstGeom prst="rect">
            <a:avLst/>
          </a:prstGeom>
        </p:spPr>
        <p:txBody>
          <a:bodyPr lIns="0" tIns="0" rIns="0" bIns="0" rtlCol="0" anchor="t">
            <a:spAutoFit/>
          </a:bodyPr>
          <a:lstStyle/>
          <a:p>
            <a:pPr algn="l">
              <a:lnSpc>
                <a:spcPts val="6399"/>
              </a:lnSpc>
            </a:pPr>
            <a:r>
              <a:rPr lang="en-US" sz="3999" spc="-359">
                <a:solidFill>
                  <a:srgbClr val="000000"/>
                </a:solidFill>
                <a:latin typeface="Source Han Sans KR"/>
                <a:ea typeface="Source Han Sans KR"/>
                <a:cs typeface="Source Han Sans KR"/>
                <a:sym typeface="Source Han Sans KR"/>
              </a:rPr>
              <a:t>디바이스를 흔들면 센서를 통해 </a:t>
            </a:r>
            <a:r>
              <a:rPr lang="en-US" sz="3999" b="1" spc="-359">
                <a:solidFill>
                  <a:srgbClr val="000000"/>
                </a:solidFill>
                <a:latin typeface="Source Han Sans KR Bold"/>
                <a:ea typeface="Source Han Sans KR Bold"/>
                <a:cs typeface="Source Han Sans KR Bold"/>
                <a:sym typeface="Source Han Sans KR Bold"/>
              </a:rPr>
              <a:t>동작 감지</a:t>
            </a:r>
          </a:p>
          <a:p>
            <a:pPr algn="l">
              <a:lnSpc>
                <a:spcPts val="6399"/>
              </a:lnSpc>
            </a:pPr>
            <a:r>
              <a:rPr lang="en-US" sz="3999" spc="-359">
                <a:solidFill>
                  <a:srgbClr val="000000"/>
                </a:solidFill>
                <a:latin typeface="Source Han Sans KR"/>
                <a:ea typeface="Source Han Sans KR"/>
                <a:cs typeface="Source Han Sans KR"/>
                <a:sym typeface="Source Han Sans KR"/>
              </a:rPr>
              <a:t>자동 CPR 음성 가이드 수행</a:t>
            </a:r>
          </a:p>
        </p:txBody>
      </p:sp>
      <p:sp>
        <p:nvSpPr>
          <p:cNvPr id="4" name="AutoShape 4"/>
          <p:cNvSpPr/>
          <p:nvPr/>
        </p:nvSpPr>
        <p:spPr>
          <a:xfrm flipV="1">
            <a:off x="1028700" y="1720780"/>
            <a:ext cx="10892322" cy="0"/>
          </a:xfrm>
          <a:prstGeom prst="line">
            <a:avLst/>
          </a:prstGeom>
          <a:ln w="19050" cap="flat">
            <a:solidFill>
              <a:srgbClr val="E90162"/>
            </a:solidFill>
            <a:prstDash val="solid"/>
            <a:headEnd type="none" w="sm" len="sm"/>
            <a:tailEnd type="none" w="sm" len="sm"/>
          </a:ln>
        </p:spPr>
      </p:sp>
      <p:sp>
        <p:nvSpPr>
          <p:cNvPr id="5" name="TextBox 5"/>
          <p:cNvSpPr txBox="1"/>
          <p:nvPr/>
        </p:nvSpPr>
        <p:spPr>
          <a:xfrm>
            <a:off x="1028700" y="696913"/>
            <a:ext cx="3519555" cy="596900"/>
          </a:xfrm>
          <a:prstGeom prst="rect">
            <a:avLst/>
          </a:prstGeom>
        </p:spPr>
        <p:txBody>
          <a:bodyPr lIns="0" tIns="0" rIns="0" bIns="0" rtlCol="0" anchor="t">
            <a:spAutoFit/>
          </a:bodyPr>
          <a:lstStyle/>
          <a:p>
            <a:pPr algn="l">
              <a:lnSpc>
                <a:spcPts val="4900"/>
              </a:lnSpc>
            </a:pPr>
            <a:r>
              <a:rPr lang="en-US" sz="3500" spc="-350">
                <a:solidFill>
                  <a:srgbClr val="000000"/>
                </a:solidFill>
                <a:latin typeface="Source Han Sans KR Light"/>
                <a:ea typeface="Source Han Sans KR Light"/>
                <a:cs typeface="Source Han Sans KR Light"/>
                <a:sym typeface="Source Han Sans KR Light"/>
              </a:rPr>
              <a:t>모바일</a:t>
            </a:r>
          </a:p>
        </p:txBody>
      </p:sp>
      <p:sp>
        <p:nvSpPr>
          <p:cNvPr id="6" name="Freeform 6"/>
          <p:cNvSpPr/>
          <p:nvPr/>
        </p:nvSpPr>
        <p:spPr>
          <a:xfrm>
            <a:off x="12898475" y="504324"/>
            <a:ext cx="4360825" cy="9278351"/>
          </a:xfrm>
          <a:custGeom>
            <a:avLst/>
            <a:gdLst/>
            <a:ahLst/>
            <a:cxnLst/>
            <a:rect l="l" t="t" r="r" b="b"/>
            <a:pathLst>
              <a:path w="4360825" h="9278351">
                <a:moveTo>
                  <a:pt x="0" y="0"/>
                </a:moveTo>
                <a:lnTo>
                  <a:pt x="4360825" y="0"/>
                </a:lnTo>
                <a:lnTo>
                  <a:pt x="4360825" y="9278352"/>
                </a:lnTo>
                <a:lnTo>
                  <a:pt x="0" y="9278352"/>
                </a:lnTo>
                <a:lnTo>
                  <a:pt x="0" y="0"/>
                </a:lnTo>
                <a:close/>
              </a:path>
            </a:pathLst>
          </a:custGeom>
          <a:blipFill>
            <a:blip r:embed="rId3"/>
            <a:stretch>
              <a:fillRect/>
            </a:stretch>
          </a:blipFill>
        </p:spPr>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8866083" y="9395047"/>
            <a:ext cx="555835" cy="0"/>
          </a:xfrm>
          <a:prstGeom prst="line">
            <a:avLst/>
          </a:prstGeom>
          <a:ln w="9525" cap="flat">
            <a:solidFill>
              <a:srgbClr val="282D30"/>
            </a:solidFill>
            <a:prstDash val="solid"/>
            <a:headEnd type="none" w="sm" len="sm"/>
            <a:tailEnd type="none" w="sm" len="sm"/>
          </a:ln>
        </p:spPr>
      </p:sp>
      <p:sp>
        <p:nvSpPr>
          <p:cNvPr id="3" name="AutoShape 3"/>
          <p:cNvSpPr/>
          <p:nvPr/>
        </p:nvSpPr>
        <p:spPr>
          <a:xfrm flipV="1">
            <a:off x="8867391" y="1023937"/>
            <a:ext cx="555835" cy="0"/>
          </a:xfrm>
          <a:prstGeom prst="line">
            <a:avLst/>
          </a:prstGeom>
          <a:ln w="9525" cap="flat">
            <a:solidFill>
              <a:srgbClr val="282D30"/>
            </a:solidFill>
            <a:prstDash val="solid"/>
            <a:headEnd type="none" w="sm" len="sm"/>
            <a:tailEnd type="none" w="sm" len="sm"/>
          </a:ln>
        </p:spPr>
      </p:sp>
      <p:sp>
        <p:nvSpPr>
          <p:cNvPr id="4" name="AutoShape 4"/>
          <p:cNvSpPr/>
          <p:nvPr/>
        </p:nvSpPr>
        <p:spPr>
          <a:xfrm flipH="1" flipV="1">
            <a:off x="17268825" y="4895047"/>
            <a:ext cx="0" cy="555835"/>
          </a:xfrm>
          <a:prstGeom prst="line">
            <a:avLst/>
          </a:prstGeom>
          <a:ln w="9525" cap="flat">
            <a:solidFill>
              <a:srgbClr val="282D30"/>
            </a:solidFill>
            <a:prstDash val="solid"/>
            <a:headEnd type="none" w="sm" len="sm"/>
            <a:tailEnd type="none" w="sm" len="sm"/>
          </a:ln>
        </p:spPr>
      </p:sp>
      <p:sp>
        <p:nvSpPr>
          <p:cNvPr id="5" name="AutoShape 5"/>
          <p:cNvSpPr/>
          <p:nvPr/>
        </p:nvSpPr>
        <p:spPr>
          <a:xfrm flipV="1">
            <a:off x="1028700" y="1720780"/>
            <a:ext cx="6650149" cy="0"/>
          </a:xfrm>
          <a:prstGeom prst="line">
            <a:avLst/>
          </a:prstGeom>
          <a:ln w="19050" cap="flat">
            <a:solidFill>
              <a:srgbClr val="E90162"/>
            </a:solidFill>
            <a:prstDash val="solid"/>
            <a:headEnd type="none" w="sm" len="sm"/>
            <a:tailEnd type="none" w="sm" len="sm"/>
          </a:ln>
        </p:spPr>
      </p:sp>
      <p:sp>
        <p:nvSpPr>
          <p:cNvPr id="6" name="Freeform 6"/>
          <p:cNvSpPr/>
          <p:nvPr/>
        </p:nvSpPr>
        <p:spPr>
          <a:xfrm>
            <a:off x="8591274" y="7780319"/>
            <a:ext cx="2987770" cy="6356958"/>
          </a:xfrm>
          <a:custGeom>
            <a:avLst/>
            <a:gdLst/>
            <a:ahLst/>
            <a:cxnLst/>
            <a:rect l="l" t="t" r="r" b="b"/>
            <a:pathLst>
              <a:path w="2987770" h="6356958">
                <a:moveTo>
                  <a:pt x="0" y="0"/>
                </a:moveTo>
                <a:lnTo>
                  <a:pt x="2987770" y="0"/>
                </a:lnTo>
                <a:lnTo>
                  <a:pt x="2987770" y="6356958"/>
                </a:lnTo>
                <a:lnTo>
                  <a:pt x="0" y="6356958"/>
                </a:lnTo>
                <a:lnTo>
                  <a:pt x="0" y="0"/>
                </a:lnTo>
                <a:close/>
              </a:path>
            </a:pathLst>
          </a:custGeom>
          <a:blipFill>
            <a:blip r:embed="rId2"/>
            <a:stretch>
              <a:fillRect/>
            </a:stretch>
          </a:blipFill>
        </p:spPr>
      </p:sp>
      <p:sp>
        <p:nvSpPr>
          <p:cNvPr id="7" name="Freeform 7"/>
          <p:cNvSpPr/>
          <p:nvPr/>
        </p:nvSpPr>
        <p:spPr>
          <a:xfrm>
            <a:off x="11865062" y="2625386"/>
            <a:ext cx="2987770" cy="6356958"/>
          </a:xfrm>
          <a:custGeom>
            <a:avLst/>
            <a:gdLst/>
            <a:ahLst/>
            <a:cxnLst/>
            <a:rect l="l" t="t" r="r" b="b"/>
            <a:pathLst>
              <a:path w="2987770" h="6356958">
                <a:moveTo>
                  <a:pt x="0" y="0"/>
                </a:moveTo>
                <a:lnTo>
                  <a:pt x="2987770" y="0"/>
                </a:lnTo>
                <a:lnTo>
                  <a:pt x="2987770" y="6356958"/>
                </a:lnTo>
                <a:lnTo>
                  <a:pt x="0" y="6356958"/>
                </a:lnTo>
                <a:lnTo>
                  <a:pt x="0" y="0"/>
                </a:lnTo>
                <a:close/>
              </a:path>
            </a:pathLst>
          </a:custGeom>
          <a:blipFill>
            <a:blip r:embed="rId3"/>
            <a:stretch>
              <a:fillRect/>
            </a:stretch>
          </a:blipFill>
        </p:spPr>
      </p:sp>
      <p:sp>
        <p:nvSpPr>
          <p:cNvPr id="8" name="Freeform 8"/>
          <p:cNvSpPr/>
          <p:nvPr/>
        </p:nvSpPr>
        <p:spPr>
          <a:xfrm>
            <a:off x="11865062" y="-4207822"/>
            <a:ext cx="2987770" cy="6356958"/>
          </a:xfrm>
          <a:custGeom>
            <a:avLst/>
            <a:gdLst/>
            <a:ahLst/>
            <a:cxnLst/>
            <a:rect l="l" t="t" r="r" b="b"/>
            <a:pathLst>
              <a:path w="2987770" h="6356958">
                <a:moveTo>
                  <a:pt x="0" y="0"/>
                </a:moveTo>
                <a:lnTo>
                  <a:pt x="2987770" y="0"/>
                </a:lnTo>
                <a:lnTo>
                  <a:pt x="2987770" y="6356958"/>
                </a:lnTo>
                <a:lnTo>
                  <a:pt x="0" y="6356958"/>
                </a:lnTo>
                <a:lnTo>
                  <a:pt x="0" y="0"/>
                </a:lnTo>
                <a:close/>
              </a:path>
            </a:pathLst>
          </a:custGeom>
          <a:blipFill>
            <a:blip r:embed="rId4"/>
            <a:stretch>
              <a:fillRect/>
            </a:stretch>
          </a:blipFill>
        </p:spPr>
      </p:sp>
      <p:sp>
        <p:nvSpPr>
          <p:cNvPr id="9" name="Freeform 9"/>
          <p:cNvSpPr/>
          <p:nvPr/>
        </p:nvSpPr>
        <p:spPr>
          <a:xfrm>
            <a:off x="15133079" y="651591"/>
            <a:ext cx="2987770" cy="6356958"/>
          </a:xfrm>
          <a:custGeom>
            <a:avLst/>
            <a:gdLst/>
            <a:ahLst/>
            <a:cxnLst/>
            <a:rect l="l" t="t" r="r" b="b"/>
            <a:pathLst>
              <a:path w="2987770" h="6356958">
                <a:moveTo>
                  <a:pt x="0" y="0"/>
                </a:moveTo>
                <a:lnTo>
                  <a:pt x="2987771" y="0"/>
                </a:lnTo>
                <a:lnTo>
                  <a:pt x="2987771" y="6356958"/>
                </a:lnTo>
                <a:lnTo>
                  <a:pt x="0" y="6356958"/>
                </a:lnTo>
                <a:lnTo>
                  <a:pt x="0" y="0"/>
                </a:lnTo>
                <a:close/>
              </a:path>
            </a:pathLst>
          </a:custGeom>
          <a:blipFill>
            <a:blip r:embed="rId5"/>
            <a:stretch>
              <a:fillRect/>
            </a:stretch>
          </a:blipFill>
        </p:spPr>
      </p:sp>
      <p:sp>
        <p:nvSpPr>
          <p:cNvPr id="10" name="Freeform 10"/>
          <p:cNvSpPr/>
          <p:nvPr/>
        </p:nvSpPr>
        <p:spPr>
          <a:xfrm>
            <a:off x="11865062" y="9458594"/>
            <a:ext cx="2987770" cy="6356958"/>
          </a:xfrm>
          <a:custGeom>
            <a:avLst/>
            <a:gdLst/>
            <a:ahLst/>
            <a:cxnLst/>
            <a:rect l="l" t="t" r="r" b="b"/>
            <a:pathLst>
              <a:path w="2987770" h="6356958">
                <a:moveTo>
                  <a:pt x="0" y="0"/>
                </a:moveTo>
                <a:lnTo>
                  <a:pt x="2987770" y="0"/>
                </a:lnTo>
                <a:lnTo>
                  <a:pt x="2987770" y="6356958"/>
                </a:lnTo>
                <a:lnTo>
                  <a:pt x="0" y="6356958"/>
                </a:lnTo>
                <a:lnTo>
                  <a:pt x="0" y="0"/>
                </a:lnTo>
                <a:close/>
              </a:path>
            </a:pathLst>
          </a:custGeom>
          <a:blipFill>
            <a:blip r:embed="rId6"/>
            <a:stretch>
              <a:fillRect/>
            </a:stretch>
          </a:blipFill>
        </p:spPr>
      </p:sp>
      <p:sp>
        <p:nvSpPr>
          <p:cNvPr id="11" name="Freeform 11"/>
          <p:cNvSpPr/>
          <p:nvPr/>
        </p:nvSpPr>
        <p:spPr>
          <a:xfrm>
            <a:off x="8591274" y="1087923"/>
            <a:ext cx="2987770" cy="6356958"/>
          </a:xfrm>
          <a:custGeom>
            <a:avLst/>
            <a:gdLst/>
            <a:ahLst/>
            <a:cxnLst/>
            <a:rect l="l" t="t" r="r" b="b"/>
            <a:pathLst>
              <a:path w="2987770" h="6356958">
                <a:moveTo>
                  <a:pt x="0" y="0"/>
                </a:moveTo>
                <a:lnTo>
                  <a:pt x="2987770" y="0"/>
                </a:lnTo>
                <a:lnTo>
                  <a:pt x="2987770" y="6356958"/>
                </a:lnTo>
                <a:lnTo>
                  <a:pt x="0" y="6356958"/>
                </a:lnTo>
                <a:lnTo>
                  <a:pt x="0" y="0"/>
                </a:lnTo>
                <a:close/>
              </a:path>
            </a:pathLst>
          </a:custGeom>
          <a:blipFill>
            <a:blip r:embed="rId7"/>
            <a:stretch>
              <a:fillRect/>
            </a:stretch>
          </a:blipFill>
        </p:spPr>
      </p:sp>
      <p:sp>
        <p:nvSpPr>
          <p:cNvPr id="12" name="Freeform 12"/>
          <p:cNvSpPr/>
          <p:nvPr/>
        </p:nvSpPr>
        <p:spPr>
          <a:xfrm>
            <a:off x="8591274" y="-5593371"/>
            <a:ext cx="2987770" cy="6356958"/>
          </a:xfrm>
          <a:custGeom>
            <a:avLst/>
            <a:gdLst/>
            <a:ahLst/>
            <a:cxnLst/>
            <a:rect l="l" t="t" r="r" b="b"/>
            <a:pathLst>
              <a:path w="2987770" h="6356958">
                <a:moveTo>
                  <a:pt x="0" y="0"/>
                </a:moveTo>
                <a:lnTo>
                  <a:pt x="2987770" y="0"/>
                </a:lnTo>
                <a:lnTo>
                  <a:pt x="2987770" y="6356959"/>
                </a:lnTo>
                <a:lnTo>
                  <a:pt x="0" y="6356959"/>
                </a:lnTo>
                <a:lnTo>
                  <a:pt x="0" y="0"/>
                </a:lnTo>
                <a:close/>
              </a:path>
            </a:pathLst>
          </a:custGeom>
          <a:blipFill>
            <a:blip r:embed="rId3"/>
            <a:stretch>
              <a:fillRect/>
            </a:stretch>
          </a:blipFill>
        </p:spPr>
      </p:sp>
      <p:sp>
        <p:nvSpPr>
          <p:cNvPr id="13" name="Freeform 13"/>
          <p:cNvSpPr/>
          <p:nvPr/>
        </p:nvSpPr>
        <p:spPr>
          <a:xfrm>
            <a:off x="15133079" y="-6143517"/>
            <a:ext cx="2987770" cy="6356958"/>
          </a:xfrm>
          <a:custGeom>
            <a:avLst/>
            <a:gdLst/>
            <a:ahLst/>
            <a:cxnLst/>
            <a:rect l="l" t="t" r="r" b="b"/>
            <a:pathLst>
              <a:path w="2987770" h="6356958">
                <a:moveTo>
                  <a:pt x="0" y="0"/>
                </a:moveTo>
                <a:lnTo>
                  <a:pt x="2987771" y="0"/>
                </a:lnTo>
                <a:lnTo>
                  <a:pt x="2987771" y="6356958"/>
                </a:lnTo>
                <a:lnTo>
                  <a:pt x="0" y="6356958"/>
                </a:lnTo>
                <a:lnTo>
                  <a:pt x="0" y="0"/>
                </a:lnTo>
                <a:close/>
              </a:path>
            </a:pathLst>
          </a:custGeom>
          <a:blipFill>
            <a:blip r:embed="rId3"/>
            <a:stretch>
              <a:fillRect/>
            </a:stretch>
          </a:blipFill>
        </p:spPr>
      </p:sp>
      <p:sp>
        <p:nvSpPr>
          <p:cNvPr id="14" name="Freeform 14"/>
          <p:cNvSpPr/>
          <p:nvPr/>
        </p:nvSpPr>
        <p:spPr>
          <a:xfrm>
            <a:off x="15138582" y="7444881"/>
            <a:ext cx="2987770" cy="6356958"/>
          </a:xfrm>
          <a:custGeom>
            <a:avLst/>
            <a:gdLst/>
            <a:ahLst/>
            <a:cxnLst/>
            <a:rect l="l" t="t" r="r" b="b"/>
            <a:pathLst>
              <a:path w="2987770" h="6356958">
                <a:moveTo>
                  <a:pt x="0" y="0"/>
                </a:moveTo>
                <a:lnTo>
                  <a:pt x="2987771" y="0"/>
                </a:lnTo>
                <a:lnTo>
                  <a:pt x="2987771" y="6356959"/>
                </a:lnTo>
                <a:lnTo>
                  <a:pt x="0" y="6356959"/>
                </a:lnTo>
                <a:lnTo>
                  <a:pt x="0" y="0"/>
                </a:lnTo>
                <a:close/>
              </a:path>
            </a:pathLst>
          </a:custGeom>
          <a:blipFill>
            <a:blip r:embed="rId8"/>
            <a:stretch>
              <a:fillRect/>
            </a:stretch>
          </a:blipFill>
        </p:spPr>
      </p:sp>
      <p:sp>
        <p:nvSpPr>
          <p:cNvPr id="15" name="TextBox 15"/>
          <p:cNvSpPr txBox="1"/>
          <p:nvPr/>
        </p:nvSpPr>
        <p:spPr>
          <a:xfrm>
            <a:off x="1028700" y="1987480"/>
            <a:ext cx="6848215" cy="2797174"/>
          </a:xfrm>
          <a:prstGeom prst="rect">
            <a:avLst/>
          </a:prstGeom>
        </p:spPr>
        <p:txBody>
          <a:bodyPr lIns="0" tIns="0" rIns="0" bIns="0" rtlCol="0" anchor="t">
            <a:spAutoFit/>
          </a:bodyPr>
          <a:lstStyle/>
          <a:p>
            <a:pPr algn="l">
              <a:lnSpc>
                <a:spcPts val="11200"/>
              </a:lnSpc>
            </a:pPr>
            <a:r>
              <a:rPr lang="en-US" sz="8000" b="1" spc="-560">
                <a:solidFill>
                  <a:srgbClr val="000000"/>
                </a:solidFill>
                <a:latin typeface="Source Han Sans KR Heavy"/>
                <a:ea typeface="Source Han Sans KR Heavy"/>
                <a:cs typeface="Source Han Sans KR Heavy"/>
                <a:sym typeface="Source Han Sans KR Heavy"/>
              </a:rPr>
              <a:t>AED 위치 및</a:t>
            </a:r>
          </a:p>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기본 가이드 제공</a:t>
            </a:r>
          </a:p>
        </p:txBody>
      </p:sp>
      <p:sp>
        <p:nvSpPr>
          <p:cNvPr id="16" name="TextBox 16"/>
          <p:cNvSpPr txBox="1"/>
          <p:nvPr/>
        </p:nvSpPr>
        <p:spPr>
          <a:xfrm>
            <a:off x="1028700" y="696913"/>
            <a:ext cx="3519555" cy="596900"/>
          </a:xfrm>
          <a:prstGeom prst="rect">
            <a:avLst/>
          </a:prstGeom>
        </p:spPr>
        <p:txBody>
          <a:bodyPr lIns="0" tIns="0" rIns="0" bIns="0" rtlCol="0" anchor="t">
            <a:spAutoFit/>
          </a:bodyPr>
          <a:lstStyle/>
          <a:p>
            <a:pPr algn="l">
              <a:lnSpc>
                <a:spcPts val="4900"/>
              </a:lnSpc>
            </a:pPr>
            <a:r>
              <a:rPr lang="en-US" sz="3500" spc="-350">
                <a:solidFill>
                  <a:srgbClr val="000000"/>
                </a:solidFill>
                <a:latin typeface="Source Han Sans KR Light"/>
                <a:ea typeface="Source Han Sans KR Light"/>
                <a:cs typeface="Source Han Sans KR Light"/>
                <a:sym typeface="Source Han Sans KR Light"/>
              </a:rPr>
              <a:t>모바일</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28700" y="1720780"/>
            <a:ext cx="10892322" cy="0"/>
          </a:xfrm>
          <a:prstGeom prst="line">
            <a:avLst/>
          </a:prstGeom>
          <a:ln w="19050" cap="flat">
            <a:solidFill>
              <a:srgbClr val="E90162"/>
            </a:solidFill>
            <a:prstDash val="solid"/>
            <a:headEnd type="none" w="sm" len="sm"/>
            <a:tailEnd type="none" w="sm" len="sm"/>
          </a:ln>
        </p:spPr>
      </p:sp>
      <p:sp>
        <p:nvSpPr>
          <p:cNvPr id="3" name="Freeform 3"/>
          <p:cNvSpPr/>
          <p:nvPr/>
        </p:nvSpPr>
        <p:spPr>
          <a:xfrm>
            <a:off x="11102423" y="-505331"/>
            <a:ext cx="7036134" cy="11124323"/>
          </a:xfrm>
          <a:custGeom>
            <a:avLst/>
            <a:gdLst/>
            <a:ahLst/>
            <a:cxnLst/>
            <a:rect l="l" t="t" r="r" b="b"/>
            <a:pathLst>
              <a:path w="7036134" h="11124323">
                <a:moveTo>
                  <a:pt x="0" y="0"/>
                </a:moveTo>
                <a:lnTo>
                  <a:pt x="7036135" y="0"/>
                </a:lnTo>
                <a:lnTo>
                  <a:pt x="7036135" y="11124322"/>
                </a:lnTo>
                <a:lnTo>
                  <a:pt x="0" y="11124322"/>
                </a:lnTo>
                <a:lnTo>
                  <a:pt x="0" y="0"/>
                </a:lnTo>
                <a:close/>
              </a:path>
            </a:pathLst>
          </a:custGeom>
          <a:blipFill>
            <a:blip r:embed="rId4"/>
            <a:stretch>
              <a:fillRect/>
            </a:stretch>
          </a:blipFill>
        </p:spPr>
      </p:sp>
      <p:pic>
        <p:nvPicPr>
          <p:cNvPr id="4" name="Picture 4">
            <a:hlinkClick r:id="" action="ppaction://media"/>
          </p:cNvPr>
          <p:cNvPicPr>
            <a:picLocks noChangeAspect="1"/>
          </p:cNvPicPr>
          <p:nvPr>
            <a:videoFile r:link="rId1"/>
            <p:extLst>
              <p:ext uri="{DAA4B4D4-6D71-4841-9C94-3DE7FCFB9230}">
                <p14:media xmlns:p14="http://schemas.microsoft.com/office/powerpoint/2010/main" r:embed="rId2">
                  <p14:trim st="24610" end="2.7"/>
                </p14:media>
              </p:ext>
            </p:extLst>
          </p:nvPr>
        </p:nvPicPr>
        <p:blipFill>
          <a:blip r:embed="rId5"/>
          <a:srcRect/>
          <a:stretch>
            <a:fillRect/>
          </a:stretch>
        </p:blipFill>
        <p:spPr>
          <a:xfrm>
            <a:off x="11697497" y="2206555"/>
            <a:ext cx="5644310" cy="5644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5"/>
          <p:cNvSpPr txBox="1"/>
          <p:nvPr/>
        </p:nvSpPr>
        <p:spPr>
          <a:xfrm>
            <a:off x="1028700" y="1987480"/>
            <a:ext cx="7564432" cy="1377949"/>
          </a:xfrm>
          <a:prstGeom prst="rect">
            <a:avLst/>
          </a:prstGeom>
        </p:spPr>
        <p:txBody>
          <a:bodyPr lIns="0" tIns="0" rIns="0" bIns="0" rtlCol="0" anchor="t">
            <a:spAutoFit/>
          </a:bodyPr>
          <a:lstStyle/>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실시간 심박수 제공</a:t>
            </a:r>
          </a:p>
        </p:txBody>
      </p:sp>
      <p:sp>
        <p:nvSpPr>
          <p:cNvPr id="6" name="TextBox 6"/>
          <p:cNvSpPr txBox="1"/>
          <p:nvPr/>
        </p:nvSpPr>
        <p:spPr>
          <a:xfrm>
            <a:off x="1028700" y="696913"/>
            <a:ext cx="3519555" cy="596900"/>
          </a:xfrm>
          <a:prstGeom prst="rect">
            <a:avLst/>
          </a:prstGeom>
        </p:spPr>
        <p:txBody>
          <a:bodyPr lIns="0" tIns="0" rIns="0" bIns="0" rtlCol="0" anchor="t">
            <a:spAutoFit/>
          </a:bodyPr>
          <a:lstStyle/>
          <a:p>
            <a:pPr algn="l">
              <a:lnSpc>
                <a:spcPts val="4900"/>
              </a:lnSpc>
            </a:pPr>
            <a:r>
              <a:rPr lang="en-US" sz="3500" spc="-350">
                <a:solidFill>
                  <a:srgbClr val="000000"/>
                </a:solidFill>
                <a:latin typeface="Source Han Sans KR Light"/>
                <a:ea typeface="Source Han Sans KR Light"/>
                <a:cs typeface="Source Han Sans KR Light"/>
                <a:sym typeface="Source Han Sans KR Light"/>
              </a:rPr>
              <a:t>Wear OS</a:t>
            </a:r>
          </a:p>
        </p:txBody>
      </p:sp>
      <p:sp>
        <p:nvSpPr>
          <p:cNvPr id="7" name="TextBox 7"/>
          <p:cNvSpPr txBox="1"/>
          <p:nvPr/>
        </p:nvSpPr>
        <p:spPr>
          <a:xfrm>
            <a:off x="1110560" y="3670229"/>
            <a:ext cx="9903591" cy="1466850"/>
          </a:xfrm>
          <a:prstGeom prst="rect">
            <a:avLst/>
          </a:prstGeom>
        </p:spPr>
        <p:txBody>
          <a:bodyPr lIns="0" tIns="0" rIns="0" bIns="0" rtlCol="0" anchor="t">
            <a:spAutoFit/>
          </a:bodyPr>
          <a:lstStyle/>
          <a:p>
            <a:pPr algn="l">
              <a:lnSpc>
                <a:spcPts val="5999"/>
              </a:lnSpc>
            </a:pPr>
            <a:r>
              <a:rPr lang="en-US" sz="3999" spc="-359">
                <a:solidFill>
                  <a:srgbClr val="000000"/>
                </a:solidFill>
                <a:latin typeface="Source Han Sans KR"/>
                <a:ea typeface="Source Han Sans KR"/>
                <a:cs typeface="Source Han Sans KR"/>
                <a:sym typeface="Source Han Sans KR"/>
              </a:rPr>
              <a:t>응급상황 시</a:t>
            </a:r>
          </a:p>
          <a:p>
            <a:pPr algn="l">
              <a:lnSpc>
                <a:spcPts val="5999"/>
              </a:lnSpc>
            </a:pPr>
            <a:r>
              <a:rPr lang="en-US" sz="3999" spc="-359">
                <a:solidFill>
                  <a:srgbClr val="000000"/>
                </a:solidFill>
                <a:latin typeface="Source Han Sans KR"/>
                <a:ea typeface="Source Han Sans KR"/>
                <a:cs typeface="Source Han Sans KR"/>
                <a:sym typeface="Source Han Sans KR"/>
              </a:rPr>
              <a:t>환자의 실시간 심박수 정보 제공</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28700" y="1720780"/>
            <a:ext cx="10892322" cy="0"/>
          </a:xfrm>
          <a:prstGeom prst="line">
            <a:avLst/>
          </a:prstGeom>
          <a:ln w="19050" cap="flat">
            <a:solidFill>
              <a:srgbClr val="E90162"/>
            </a:solidFill>
            <a:prstDash val="solid"/>
            <a:headEnd type="none" w="sm" len="sm"/>
            <a:tailEnd type="none" w="sm" len="sm"/>
          </a:ln>
        </p:spPr>
      </p:sp>
      <p:sp>
        <p:nvSpPr>
          <p:cNvPr id="3" name="Freeform 3"/>
          <p:cNvSpPr/>
          <p:nvPr/>
        </p:nvSpPr>
        <p:spPr>
          <a:xfrm>
            <a:off x="11102423" y="-505331"/>
            <a:ext cx="7036134" cy="11124323"/>
          </a:xfrm>
          <a:custGeom>
            <a:avLst/>
            <a:gdLst/>
            <a:ahLst/>
            <a:cxnLst/>
            <a:rect l="l" t="t" r="r" b="b"/>
            <a:pathLst>
              <a:path w="7036134" h="11124323">
                <a:moveTo>
                  <a:pt x="0" y="0"/>
                </a:moveTo>
                <a:lnTo>
                  <a:pt x="7036135" y="0"/>
                </a:lnTo>
                <a:lnTo>
                  <a:pt x="7036135" y="11124322"/>
                </a:lnTo>
                <a:lnTo>
                  <a:pt x="0" y="11124322"/>
                </a:lnTo>
                <a:lnTo>
                  <a:pt x="0" y="0"/>
                </a:lnTo>
                <a:close/>
              </a:path>
            </a:pathLst>
          </a:custGeom>
          <a:blipFill>
            <a:blip r:embed="rId4"/>
            <a:stretch>
              <a:fillRect/>
            </a:stretch>
          </a:blipFill>
        </p:spPr>
      </p:sp>
      <p:sp>
        <p:nvSpPr>
          <p:cNvPr id="4" name="TextBox 4"/>
          <p:cNvSpPr txBox="1"/>
          <p:nvPr/>
        </p:nvSpPr>
        <p:spPr>
          <a:xfrm>
            <a:off x="1028700" y="1987480"/>
            <a:ext cx="7155132" cy="1377949"/>
          </a:xfrm>
          <a:prstGeom prst="rect">
            <a:avLst/>
          </a:prstGeom>
        </p:spPr>
        <p:txBody>
          <a:bodyPr lIns="0" tIns="0" rIns="0" bIns="0" rtlCol="0" anchor="t">
            <a:spAutoFit/>
          </a:bodyPr>
          <a:lstStyle/>
          <a:p>
            <a:pPr algn="l">
              <a:lnSpc>
                <a:spcPts val="11200"/>
              </a:lnSpc>
              <a:spcBef>
                <a:spcPct val="0"/>
              </a:spcBef>
            </a:pPr>
            <a:r>
              <a:rPr lang="en-US" sz="8000" b="1" spc="-560">
                <a:solidFill>
                  <a:srgbClr val="000000"/>
                </a:solidFill>
                <a:latin typeface="Source Han Sans KR Heavy"/>
                <a:ea typeface="Source Han Sans KR Heavy"/>
                <a:cs typeface="Source Han Sans KR Heavy"/>
                <a:sym typeface="Source Han Sans KR Heavy"/>
              </a:rPr>
              <a:t>TileService</a:t>
            </a:r>
          </a:p>
        </p:txBody>
      </p:sp>
      <p:sp>
        <p:nvSpPr>
          <p:cNvPr id="5" name="TextBox 5"/>
          <p:cNvSpPr txBox="1"/>
          <p:nvPr/>
        </p:nvSpPr>
        <p:spPr>
          <a:xfrm>
            <a:off x="1028700" y="696913"/>
            <a:ext cx="3519555" cy="596900"/>
          </a:xfrm>
          <a:prstGeom prst="rect">
            <a:avLst/>
          </a:prstGeom>
        </p:spPr>
        <p:txBody>
          <a:bodyPr lIns="0" tIns="0" rIns="0" bIns="0" rtlCol="0" anchor="t">
            <a:spAutoFit/>
          </a:bodyPr>
          <a:lstStyle/>
          <a:p>
            <a:pPr algn="l">
              <a:lnSpc>
                <a:spcPts val="4900"/>
              </a:lnSpc>
            </a:pPr>
            <a:r>
              <a:rPr lang="en-US" sz="3500" spc="-350">
                <a:solidFill>
                  <a:srgbClr val="000000"/>
                </a:solidFill>
                <a:latin typeface="Source Han Sans KR Light"/>
                <a:ea typeface="Source Han Sans KR Light"/>
                <a:cs typeface="Source Han Sans KR Light"/>
                <a:sym typeface="Source Han Sans KR Light"/>
              </a:rPr>
              <a:t>Wear OS</a:t>
            </a:r>
          </a:p>
        </p:txBody>
      </p:sp>
      <p:sp>
        <p:nvSpPr>
          <p:cNvPr id="6" name="TextBox 6"/>
          <p:cNvSpPr txBox="1"/>
          <p:nvPr/>
        </p:nvSpPr>
        <p:spPr>
          <a:xfrm>
            <a:off x="1110560" y="3670229"/>
            <a:ext cx="9903591" cy="1466850"/>
          </a:xfrm>
          <a:prstGeom prst="rect">
            <a:avLst/>
          </a:prstGeom>
        </p:spPr>
        <p:txBody>
          <a:bodyPr lIns="0" tIns="0" rIns="0" bIns="0" rtlCol="0" anchor="t">
            <a:spAutoFit/>
          </a:bodyPr>
          <a:lstStyle/>
          <a:p>
            <a:pPr algn="l">
              <a:lnSpc>
                <a:spcPts val="5999"/>
              </a:lnSpc>
            </a:pPr>
            <a:r>
              <a:rPr lang="en-US" sz="3999" spc="-359">
                <a:solidFill>
                  <a:srgbClr val="000000"/>
                </a:solidFill>
                <a:latin typeface="Source Han Sans KR"/>
                <a:ea typeface="Source Han Sans KR"/>
                <a:cs typeface="Source Han Sans KR"/>
                <a:sym typeface="Source Han Sans KR"/>
              </a:rPr>
              <a:t>응급상황 시 Wear OS 타일을 통해</a:t>
            </a:r>
          </a:p>
          <a:p>
            <a:pPr algn="l">
              <a:lnSpc>
                <a:spcPts val="5999"/>
              </a:lnSpc>
            </a:pPr>
            <a:r>
              <a:rPr lang="en-US" sz="3999" spc="-359">
                <a:solidFill>
                  <a:srgbClr val="000000"/>
                </a:solidFill>
                <a:latin typeface="Source Han Sans KR"/>
                <a:ea typeface="Source Han Sans KR"/>
                <a:cs typeface="Source Han Sans KR"/>
                <a:sym typeface="Source Han Sans KR"/>
              </a:rPr>
              <a:t>손쉽게 애플리케이션 진입</a:t>
            </a:r>
          </a:p>
        </p:txBody>
      </p:sp>
      <p:pic>
        <p:nvPicPr>
          <p:cNvPr id="7" name="Picture 7">
            <a:hlinkClick r:id="" action="ppaction://media"/>
          </p:cNvPr>
          <p:cNvPicPr>
            <a:picLocks noChangeAspect="1"/>
          </p:cNvPicPr>
          <p:nvPr>
            <a:videoFile r:link="rId1"/>
            <p:extLst>
              <p:ext uri="{DAA4B4D4-6D71-4841-9C94-3DE7FCFB9230}">
                <p14:media xmlns:p14="http://schemas.microsoft.com/office/powerpoint/2010/main" r:embed="rId2">
                  <p14:trim st="1840" end="15026.756"/>
                </p14:media>
              </p:ext>
            </p:extLst>
          </p:nvPr>
        </p:nvPicPr>
        <p:blipFill>
          <a:blip r:embed="rId5"/>
          <a:srcRect/>
          <a:stretch>
            <a:fillRect/>
          </a:stretch>
        </p:blipFill>
        <p:spPr>
          <a:xfrm>
            <a:off x="11692492" y="2232496"/>
            <a:ext cx="5648668" cy="56486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434351" y="3857758"/>
            <a:ext cx="3206223" cy="906463"/>
          </a:xfrm>
          <a:prstGeom prst="line">
            <a:avLst/>
          </a:prstGeom>
          <a:ln w="19050" cap="rnd">
            <a:solidFill>
              <a:srgbClr val="000000">
                <a:alpha val="29804"/>
              </a:srgbClr>
            </a:solidFill>
            <a:prstDash val="sysDash"/>
            <a:headEnd type="none" w="sm" len="sm"/>
            <a:tailEnd type="none" w="sm" len="sm"/>
          </a:ln>
        </p:spPr>
      </p:sp>
      <p:sp>
        <p:nvSpPr>
          <p:cNvPr id="3" name="AutoShape 3"/>
          <p:cNvSpPr/>
          <p:nvPr/>
        </p:nvSpPr>
        <p:spPr>
          <a:xfrm>
            <a:off x="4434351" y="5945321"/>
            <a:ext cx="1042579" cy="1225410"/>
          </a:xfrm>
          <a:prstGeom prst="line">
            <a:avLst/>
          </a:prstGeom>
          <a:ln w="19050" cap="rnd">
            <a:solidFill>
              <a:srgbClr val="000000">
                <a:alpha val="29804"/>
              </a:srgbClr>
            </a:solidFill>
            <a:prstDash val="sysDash"/>
            <a:headEnd type="none" w="sm" len="sm"/>
            <a:tailEnd type="none" w="sm" len="sm"/>
          </a:ln>
        </p:spPr>
      </p:sp>
      <p:sp>
        <p:nvSpPr>
          <p:cNvPr id="4" name="AutoShape 4"/>
          <p:cNvSpPr/>
          <p:nvPr/>
        </p:nvSpPr>
        <p:spPr>
          <a:xfrm flipV="1">
            <a:off x="4434351" y="7170731"/>
            <a:ext cx="1042579" cy="862152"/>
          </a:xfrm>
          <a:prstGeom prst="line">
            <a:avLst/>
          </a:prstGeom>
          <a:ln w="19050" cap="rnd">
            <a:solidFill>
              <a:srgbClr val="000000">
                <a:alpha val="29804"/>
              </a:srgbClr>
            </a:solidFill>
            <a:prstDash val="sysDash"/>
            <a:headEnd type="none" w="sm" len="sm"/>
            <a:tailEnd type="none" w="sm" len="sm"/>
          </a:ln>
        </p:spPr>
      </p:sp>
      <p:grpSp>
        <p:nvGrpSpPr>
          <p:cNvPr id="5" name="Group 5"/>
          <p:cNvGrpSpPr/>
          <p:nvPr/>
        </p:nvGrpSpPr>
        <p:grpSpPr>
          <a:xfrm rot="758900">
            <a:off x="6528124" y="3296748"/>
            <a:ext cx="5231751" cy="6437802"/>
            <a:chOff x="0" y="0"/>
            <a:chExt cx="6975668" cy="8583736"/>
          </a:xfrm>
        </p:grpSpPr>
        <p:sp>
          <p:nvSpPr>
            <p:cNvPr id="6" name="Freeform 6"/>
            <p:cNvSpPr/>
            <p:nvPr/>
          </p:nvSpPr>
          <p:spPr>
            <a:xfrm>
              <a:off x="0" y="0"/>
              <a:ext cx="6975668" cy="8583736"/>
            </a:xfrm>
            <a:custGeom>
              <a:avLst/>
              <a:gdLst/>
              <a:ahLst/>
              <a:cxnLst/>
              <a:rect l="l" t="t" r="r" b="b"/>
              <a:pathLst>
                <a:path w="6975668" h="8583736">
                  <a:moveTo>
                    <a:pt x="0" y="0"/>
                  </a:moveTo>
                  <a:lnTo>
                    <a:pt x="6975668" y="0"/>
                  </a:lnTo>
                  <a:lnTo>
                    <a:pt x="6975668" y="8583736"/>
                  </a:lnTo>
                  <a:lnTo>
                    <a:pt x="0" y="8583736"/>
                  </a:lnTo>
                  <a:lnTo>
                    <a:pt x="0" y="0"/>
                  </a:lnTo>
                  <a:close/>
                </a:path>
              </a:pathLst>
            </a:custGeom>
            <a:blipFill>
              <a:blip r:embed="rId3"/>
              <a:stretch>
                <a:fillRect/>
              </a:stretch>
            </a:blipFill>
          </p:spPr>
        </p:sp>
      </p:grpSp>
      <p:sp>
        <p:nvSpPr>
          <p:cNvPr id="7" name="TextBox 7"/>
          <p:cNvSpPr txBox="1"/>
          <p:nvPr/>
        </p:nvSpPr>
        <p:spPr>
          <a:xfrm>
            <a:off x="6396035" y="182563"/>
            <a:ext cx="5495930" cy="1454149"/>
          </a:xfrm>
          <a:prstGeom prst="rect">
            <a:avLst/>
          </a:prstGeom>
        </p:spPr>
        <p:txBody>
          <a:bodyPr lIns="0" tIns="0" rIns="0" bIns="0" rtlCol="0" anchor="t">
            <a:spAutoFit/>
          </a:bodyPr>
          <a:lstStyle/>
          <a:p>
            <a:pPr algn="ctr">
              <a:lnSpc>
                <a:spcPts val="11200"/>
              </a:lnSpc>
              <a:spcBef>
                <a:spcPct val="0"/>
              </a:spcBef>
            </a:pPr>
            <a:r>
              <a:rPr lang="en-US" sz="8000" b="1" spc="-560">
                <a:solidFill>
                  <a:srgbClr val="E90162"/>
                </a:solidFill>
                <a:latin typeface="Poppins Semi-Bold"/>
                <a:ea typeface="Poppins Semi-Bold"/>
                <a:cs typeface="Poppins Semi-Bold"/>
                <a:sym typeface="Poppins Semi-Bold"/>
              </a:rPr>
              <a:t>PushOfLife</a:t>
            </a:r>
          </a:p>
        </p:txBody>
      </p:sp>
      <p:sp>
        <p:nvSpPr>
          <p:cNvPr id="8" name="TextBox 8"/>
          <p:cNvSpPr txBox="1"/>
          <p:nvPr/>
        </p:nvSpPr>
        <p:spPr>
          <a:xfrm>
            <a:off x="5439572" y="1735274"/>
            <a:ext cx="7408856" cy="523875"/>
          </a:xfrm>
          <a:prstGeom prst="rect">
            <a:avLst/>
          </a:prstGeom>
        </p:spPr>
        <p:txBody>
          <a:bodyPr lIns="0" tIns="0" rIns="0" bIns="0" rtlCol="0" anchor="t">
            <a:spAutoFit/>
          </a:bodyPr>
          <a:lstStyle/>
          <a:p>
            <a:pPr algn="l">
              <a:lnSpc>
                <a:spcPts val="4200"/>
              </a:lnSpc>
              <a:spcBef>
                <a:spcPct val="0"/>
              </a:spcBef>
            </a:pPr>
            <a:r>
              <a:rPr lang="en-US" sz="3000" b="1" spc="-270">
                <a:solidFill>
                  <a:srgbClr val="000000"/>
                </a:solidFill>
                <a:latin typeface="Source Han Sans KR Bold"/>
                <a:ea typeface="Source Han Sans KR Bold"/>
                <a:cs typeface="Source Han Sans KR Bold"/>
                <a:sym typeface="Source Han Sans KR Bold"/>
              </a:rPr>
              <a:t>갤럭시 워치</a:t>
            </a:r>
            <a:r>
              <a:rPr lang="en-US" sz="3000" spc="-270">
                <a:solidFill>
                  <a:srgbClr val="000000"/>
                </a:solidFill>
                <a:latin typeface="Source Han Sans KR Light"/>
                <a:ea typeface="Source Han Sans KR Light"/>
                <a:cs typeface="Source Han Sans KR Light"/>
                <a:sym typeface="Source Han Sans KR Light"/>
              </a:rPr>
              <a:t>와 함께.  위기의 순간에 </a:t>
            </a:r>
            <a:r>
              <a:rPr lang="en-US" sz="3000" b="1" spc="-270">
                <a:solidFill>
                  <a:srgbClr val="000000"/>
                </a:solidFill>
                <a:latin typeface="Source Han Sans KR Bold"/>
                <a:ea typeface="Source Han Sans KR Bold"/>
                <a:cs typeface="Source Han Sans KR Bold"/>
                <a:sym typeface="Source Han Sans KR Bold"/>
              </a:rPr>
              <a:t>기적</a:t>
            </a:r>
            <a:r>
              <a:rPr lang="en-US" sz="3000" spc="-270">
                <a:solidFill>
                  <a:srgbClr val="000000"/>
                </a:solidFill>
                <a:latin typeface="Source Han Sans KR Light"/>
                <a:ea typeface="Source Han Sans KR Light"/>
                <a:cs typeface="Source Han Sans KR Light"/>
                <a:sym typeface="Source Han Sans KR Light"/>
              </a:rPr>
              <a:t>을 선물하다.</a:t>
            </a:r>
          </a:p>
        </p:txBody>
      </p:sp>
      <p:sp>
        <p:nvSpPr>
          <p:cNvPr id="9" name="TextBox 9"/>
          <p:cNvSpPr txBox="1"/>
          <p:nvPr/>
        </p:nvSpPr>
        <p:spPr>
          <a:xfrm>
            <a:off x="1272198" y="1938474"/>
            <a:ext cx="3405651" cy="863600"/>
          </a:xfrm>
          <a:prstGeom prst="rect">
            <a:avLst/>
          </a:prstGeom>
        </p:spPr>
        <p:txBody>
          <a:bodyPr lIns="0" tIns="0" rIns="0" bIns="0" rtlCol="0" anchor="t">
            <a:spAutoFit/>
          </a:bodyPr>
          <a:lstStyle/>
          <a:p>
            <a:pPr algn="ctr">
              <a:lnSpc>
                <a:spcPts val="7000"/>
              </a:lnSpc>
              <a:spcBef>
                <a:spcPct val="0"/>
              </a:spcBef>
            </a:pPr>
            <a:r>
              <a:rPr lang="en-US" sz="5000" b="1" spc="-450">
                <a:solidFill>
                  <a:srgbClr val="000000"/>
                </a:solidFill>
                <a:latin typeface="Source Han Sans KR Bold"/>
                <a:ea typeface="Source Han Sans KR Bold"/>
                <a:cs typeface="Source Han Sans KR Bold"/>
                <a:sym typeface="Source Han Sans KR Bold"/>
              </a:rPr>
              <a:t>Sensor</a:t>
            </a:r>
          </a:p>
        </p:txBody>
      </p:sp>
      <p:sp>
        <p:nvSpPr>
          <p:cNvPr id="10" name="TextBox 10"/>
          <p:cNvSpPr txBox="1"/>
          <p:nvPr/>
        </p:nvSpPr>
        <p:spPr>
          <a:xfrm>
            <a:off x="2191947" y="3525971"/>
            <a:ext cx="2242404" cy="596900"/>
          </a:xfrm>
          <a:prstGeom prst="rect">
            <a:avLst/>
          </a:prstGeom>
        </p:spPr>
        <p:txBody>
          <a:bodyPr lIns="0" tIns="0" rIns="0" bIns="0" rtlCol="0" anchor="t">
            <a:spAutoFit/>
          </a:bodyPr>
          <a:lstStyle/>
          <a:p>
            <a:pPr algn="ctr">
              <a:lnSpc>
                <a:spcPts val="4900"/>
              </a:lnSpc>
              <a:spcBef>
                <a:spcPct val="0"/>
              </a:spcBef>
            </a:pPr>
            <a:r>
              <a:rPr lang="en-US" sz="3500" spc="-490">
                <a:solidFill>
                  <a:srgbClr val="000000"/>
                </a:solidFill>
                <a:latin typeface="Source Han Sans KR Light"/>
                <a:ea typeface="Source Han Sans KR Light"/>
                <a:cs typeface="Source Han Sans KR Light"/>
                <a:sym typeface="Source Han Sans KR Light"/>
              </a:rPr>
              <a:t>심박수 센서</a:t>
            </a:r>
          </a:p>
        </p:txBody>
      </p:sp>
      <p:sp>
        <p:nvSpPr>
          <p:cNvPr id="11" name="TextBox 11"/>
          <p:cNvSpPr txBox="1"/>
          <p:nvPr/>
        </p:nvSpPr>
        <p:spPr>
          <a:xfrm>
            <a:off x="1496492" y="5613533"/>
            <a:ext cx="2937859" cy="596900"/>
          </a:xfrm>
          <a:prstGeom prst="rect">
            <a:avLst/>
          </a:prstGeom>
        </p:spPr>
        <p:txBody>
          <a:bodyPr lIns="0" tIns="0" rIns="0" bIns="0" rtlCol="0" anchor="t">
            <a:spAutoFit/>
          </a:bodyPr>
          <a:lstStyle/>
          <a:p>
            <a:pPr algn="ctr">
              <a:lnSpc>
                <a:spcPts val="4900"/>
              </a:lnSpc>
              <a:spcBef>
                <a:spcPct val="0"/>
              </a:spcBef>
            </a:pPr>
            <a:r>
              <a:rPr lang="en-US" sz="3500" spc="-490">
                <a:solidFill>
                  <a:srgbClr val="000000"/>
                </a:solidFill>
                <a:latin typeface="Source Han Sans KR Light"/>
                <a:ea typeface="Source Han Sans KR Light"/>
                <a:cs typeface="Source Han Sans KR Light"/>
                <a:sym typeface="Source Han Sans KR Light"/>
              </a:rPr>
              <a:t>중력 가속도 센서</a:t>
            </a:r>
          </a:p>
        </p:txBody>
      </p:sp>
      <p:sp>
        <p:nvSpPr>
          <p:cNvPr id="12" name="TextBox 12"/>
          <p:cNvSpPr txBox="1"/>
          <p:nvPr/>
        </p:nvSpPr>
        <p:spPr>
          <a:xfrm>
            <a:off x="1515695" y="7701096"/>
            <a:ext cx="2918655" cy="596900"/>
          </a:xfrm>
          <a:prstGeom prst="rect">
            <a:avLst/>
          </a:prstGeom>
        </p:spPr>
        <p:txBody>
          <a:bodyPr lIns="0" tIns="0" rIns="0" bIns="0" rtlCol="0" anchor="t">
            <a:spAutoFit/>
          </a:bodyPr>
          <a:lstStyle/>
          <a:p>
            <a:pPr algn="ctr">
              <a:lnSpc>
                <a:spcPts val="4900"/>
              </a:lnSpc>
              <a:spcBef>
                <a:spcPct val="0"/>
              </a:spcBef>
            </a:pPr>
            <a:r>
              <a:rPr lang="en-US" sz="3500" spc="-490">
                <a:solidFill>
                  <a:srgbClr val="000000"/>
                </a:solidFill>
                <a:latin typeface="Source Han Sans KR Light"/>
                <a:ea typeface="Source Han Sans KR Light"/>
                <a:cs typeface="Source Han Sans KR Light"/>
                <a:sym typeface="Source Han Sans KR Light"/>
              </a:rPr>
              <a:t>선형 가속도 센서</a:t>
            </a:r>
          </a:p>
        </p:txBody>
      </p:sp>
      <p:sp>
        <p:nvSpPr>
          <p:cNvPr id="13" name="TextBox 13"/>
          <p:cNvSpPr txBox="1"/>
          <p:nvPr/>
        </p:nvSpPr>
        <p:spPr>
          <a:xfrm>
            <a:off x="13267403" y="1938474"/>
            <a:ext cx="3405651" cy="863600"/>
          </a:xfrm>
          <a:prstGeom prst="rect">
            <a:avLst/>
          </a:prstGeom>
        </p:spPr>
        <p:txBody>
          <a:bodyPr lIns="0" tIns="0" rIns="0" bIns="0" rtlCol="0" anchor="t">
            <a:spAutoFit/>
          </a:bodyPr>
          <a:lstStyle/>
          <a:p>
            <a:pPr algn="ctr">
              <a:lnSpc>
                <a:spcPts val="7000"/>
              </a:lnSpc>
              <a:spcBef>
                <a:spcPct val="0"/>
              </a:spcBef>
            </a:pPr>
            <a:r>
              <a:rPr lang="en-US" sz="5000" b="1" spc="-450">
                <a:solidFill>
                  <a:srgbClr val="000000"/>
                </a:solidFill>
                <a:latin typeface="Source Han Sans KR Bold"/>
                <a:ea typeface="Source Han Sans KR Bold"/>
                <a:cs typeface="Source Han Sans KR Bold"/>
                <a:sym typeface="Source Han Sans KR Bold"/>
              </a:rPr>
              <a:t>Service</a:t>
            </a:r>
          </a:p>
        </p:txBody>
      </p:sp>
      <p:sp>
        <p:nvSpPr>
          <p:cNvPr id="14" name="TextBox 14"/>
          <p:cNvSpPr txBox="1"/>
          <p:nvPr/>
        </p:nvSpPr>
        <p:spPr>
          <a:xfrm>
            <a:off x="13093407" y="3525971"/>
            <a:ext cx="2716673" cy="596900"/>
          </a:xfrm>
          <a:prstGeom prst="rect">
            <a:avLst/>
          </a:prstGeom>
        </p:spPr>
        <p:txBody>
          <a:bodyPr lIns="0" tIns="0" rIns="0" bIns="0" rtlCol="0" anchor="t">
            <a:spAutoFit/>
          </a:bodyPr>
          <a:lstStyle/>
          <a:p>
            <a:pPr algn="ctr">
              <a:lnSpc>
                <a:spcPts val="4900"/>
              </a:lnSpc>
              <a:spcBef>
                <a:spcPct val="0"/>
              </a:spcBef>
            </a:pPr>
            <a:r>
              <a:rPr lang="en-US" sz="3500" spc="-490">
                <a:solidFill>
                  <a:srgbClr val="000000"/>
                </a:solidFill>
                <a:latin typeface="Source Han Sans KR Light"/>
                <a:ea typeface="Source Han Sans KR Light"/>
                <a:cs typeface="Source Han Sans KR Light"/>
                <a:sym typeface="Source Han Sans KR Light"/>
              </a:rPr>
              <a:t>심박수 이상 감지</a:t>
            </a:r>
          </a:p>
        </p:txBody>
      </p:sp>
      <p:sp>
        <p:nvSpPr>
          <p:cNvPr id="15" name="AutoShape 15"/>
          <p:cNvSpPr/>
          <p:nvPr/>
        </p:nvSpPr>
        <p:spPr>
          <a:xfrm flipV="1">
            <a:off x="10555139" y="3857758"/>
            <a:ext cx="2538268" cy="906463"/>
          </a:xfrm>
          <a:prstGeom prst="line">
            <a:avLst/>
          </a:prstGeom>
          <a:ln w="19050" cap="rnd">
            <a:solidFill>
              <a:srgbClr val="000000">
                <a:alpha val="29804"/>
              </a:srgbClr>
            </a:solidFill>
            <a:prstDash val="sysDash"/>
            <a:headEnd type="none" w="sm" len="sm"/>
            <a:tailEnd type="none" w="sm" len="sm"/>
          </a:ln>
        </p:spPr>
      </p:sp>
      <p:sp>
        <p:nvSpPr>
          <p:cNvPr id="16" name="TextBox 16"/>
          <p:cNvSpPr txBox="1"/>
          <p:nvPr/>
        </p:nvSpPr>
        <p:spPr>
          <a:xfrm>
            <a:off x="13093407" y="4697546"/>
            <a:ext cx="3753642" cy="1047750"/>
          </a:xfrm>
          <a:prstGeom prst="rect">
            <a:avLst/>
          </a:prstGeom>
        </p:spPr>
        <p:txBody>
          <a:bodyPr lIns="0" tIns="0" rIns="0" bIns="0" rtlCol="0" anchor="t">
            <a:spAutoFit/>
          </a:bodyPr>
          <a:lstStyle/>
          <a:p>
            <a:pPr algn="ctr">
              <a:lnSpc>
                <a:spcPts val="4900"/>
              </a:lnSpc>
            </a:pPr>
            <a:r>
              <a:rPr lang="en-US" sz="3500" spc="-490">
                <a:solidFill>
                  <a:srgbClr val="000000"/>
                </a:solidFill>
                <a:latin typeface="Source Han Sans KR Light"/>
                <a:ea typeface="Source Han Sans KR Light"/>
                <a:cs typeface="Source Han Sans KR Light"/>
                <a:sym typeface="Source Han Sans KR Light"/>
              </a:rPr>
              <a:t>CPR 피드백 및 낙상 감지</a:t>
            </a:r>
          </a:p>
          <a:p>
            <a:pPr algn="ctr">
              <a:lnSpc>
                <a:spcPts val="3499"/>
              </a:lnSpc>
              <a:spcBef>
                <a:spcPct val="0"/>
              </a:spcBef>
            </a:pPr>
            <a:r>
              <a:rPr lang="en-US" sz="2499" spc="-349">
                <a:solidFill>
                  <a:srgbClr val="000000"/>
                </a:solidFill>
                <a:latin typeface="Source Han Sans KR Light"/>
                <a:ea typeface="Source Han Sans KR Light"/>
                <a:cs typeface="Source Han Sans KR Light"/>
                <a:sym typeface="Source Han Sans KR Light"/>
              </a:rPr>
              <a:t>압박 깊이,  손목 각도,  빈도</a:t>
            </a:r>
          </a:p>
        </p:txBody>
      </p:sp>
      <p:sp>
        <p:nvSpPr>
          <p:cNvPr id="17" name="AutoShape 17"/>
          <p:cNvSpPr/>
          <p:nvPr/>
        </p:nvSpPr>
        <p:spPr>
          <a:xfrm flipV="1">
            <a:off x="11148472" y="5254759"/>
            <a:ext cx="1944935" cy="425450"/>
          </a:xfrm>
          <a:prstGeom prst="line">
            <a:avLst/>
          </a:prstGeom>
          <a:ln w="19050" cap="rnd">
            <a:solidFill>
              <a:srgbClr val="000000">
                <a:alpha val="29804"/>
              </a:srgbClr>
            </a:solidFill>
            <a:prstDash val="sysDash"/>
            <a:headEnd type="none" w="sm" len="sm"/>
            <a:tailEnd type="none" w="sm" len="sm"/>
          </a:ln>
        </p:spPr>
      </p:sp>
      <p:sp>
        <p:nvSpPr>
          <p:cNvPr id="18" name="AutoShape 18"/>
          <p:cNvSpPr/>
          <p:nvPr/>
        </p:nvSpPr>
        <p:spPr>
          <a:xfrm>
            <a:off x="5476930" y="6992712"/>
            <a:ext cx="2705256" cy="0"/>
          </a:xfrm>
          <a:prstGeom prst="line">
            <a:avLst/>
          </a:prstGeom>
          <a:ln w="19050" cap="rnd">
            <a:solidFill>
              <a:srgbClr val="000000">
                <a:alpha val="29804"/>
              </a:srgbClr>
            </a:solidFill>
            <a:prstDash val="sysDash"/>
            <a:headEnd type="none" w="sm" len="sm"/>
            <a:tailEnd type="none" w="sm" len="sm"/>
          </a:ln>
        </p:spPr>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35" r="-335"/>
            </a:stretch>
          </a:blipFill>
        </p:spPr>
      </p:sp>
      <p:grpSp>
        <p:nvGrpSpPr>
          <p:cNvPr id="3" name="Group 3"/>
          <p:cNvGrpSpPr/>
          <p:nvPr/>
        </p:nvGrpSpPr>
        <p:grpSpPr>
          <a:xfrm>
            <a:off x="0" y="0"/>
            <a:ext cx="18288000" cy="10287000"/>
            <a:chOff x="0" y="0"/>
            <a:chExt cx="24384000" cy="13716000"/>
          </a:xfrm>
        </p:grpSpPr>
        <p:grpSp>
          <p:nvGrpSpPr>
            <p:cNvPr id="4" name="Group 4"/>
            <p:cNvGrpSpPr/>
            <p:nvPr/>
          </p:nvGrpSpPr>
          <p:grpSpPr>
            <a:xfrm>
              <a:off x="0" y="0"/>
              <a:ext cx="24384000" cy="13716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64706"/>
                </a:srgbClr>
              </a:solidFill>
              <a:ln w="57150" cap="sq">
                <a:solidFill>
                  <a:srgbClr val="000000">
                    <a:alpha val="64706"/>
                  </a:srgbClr>
                </a:solidFill>
                <a:prstDash val="solid"/>
                <a:miter/>
              </a:ln>
            </p:spPr>
          </p:sp>
          <p:sp>
            <p:nvSpPr>
              <p:cNvPr id="6" name="TextBox 6"/>
              <p:cNvSpPr txBox="1"/>
              <p:nvPr/>
            </p:nvSpPr>
            <p:spPr>
              <a:xfrm>
                <a:off x="0" y="-57150"/>
                <a:ext cx="4816593" cy="2766483"/>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2077250" y="9336261"/>
              <a:ext cx="18872043" cy="1038225"/>
            </a:xfrm>
            <a:prstGeom prst="rect">
              <a:avLst/>
            </a:prstGeom>
          </p:spPr>
          <p:txBody>
            <a:bodyPr lIns="0" tIns="0" rIns="0" bIns="0" rtlCol="0" anchor="t">
              <a:spAutoFit/>
            </a:bodyPr>
            <a:lstStyle/>
            <a:p>
              <a:pPr algn="l">
                <a:lnSpc>
                  <a:spcPts val="6750"/>
                </a:lnSpc>
              </a:pPr>
              <a:r>
                <a:rPr lang="en-US" sz="4500" spc="-405">
                  <a:solidFill>
                    <a:srgbClr val="FFFFFF"/>
                  </a:solidFill>
                  <a:latin typeface="Source Han Sans KR"/>
                  <a:ea typeface="Source Han Sans KR"/>
                  <a:cs typeface="Source Han Sans KR"/>
                  <a:sym typeface="Source Han Sans KR"/>
                </a:rPr>
                <a:t>충청남도 119 김선영 소방위</a:t>
              </a:r>
            </a:p>
          </p:txBody>
        </p:sp>
        <p:sp>
          <p:nvSpPr>
            <p:cNvPr id="8" name="TextBox 8"/>
            <p:cNvSpPr txBox="1"/>
            <p:nvPr/>
          </p:nvSpPr>
          <p:spPr>
            <a:xfrm>
              <a:off x="2077250" y="10723375"/>
              <a:ext cx="4861740" cy="806450"/>
            </a:xfrm>
            <a:prstGeom prst="rect">
              <a:avLst/>
            </a:prstGeom>
          </p:spPr>
          <p:txBody>
            <a:bodyPr lIns="0" tIns="0" rIns="0" bIns="0" rtlCol="0" anchor="t">
              <a:spAutoFit/>
            </a:bodyPr>
            <a:lstStyle/>
            <a:p>
              <a:pPr algn="l">
                <a:lnSpc>
                  <a:spcPts val="5250"/>
                </a:lnSpc>
              </a:pPr>
              <a:r>
                <a:rPr lang="en-US" sz="3500" spc="-315">
                  <a:solidFill>
                    <a:srgbClr val="FFFFFF"/>
                  </a:solidFill>
                  <a:latin typeface="Source Han Sans KR"/>
                  <a:ea typeface="Source Han Sans KR"/>
                  <a:cs typeface="Source Han Sans KR"/>
                  <a:sym typeface="Source Han Sans KR"/>
                </a:rPr>
                <a:t>ㅡ 2024년 11월 9일</a:t>
              </a:r>
            </a:p>
          </p:txBody>
        </p:sp>
      </p:grpSp>
      <p:sp>
        <p:nvSpPr>
          <p:cNvPr id="9" name="TextBox 9"/>
          <p:cNvSpPr txBox="1"/>
          <p:nvPr/>
        </p:nvSpPr>
        <p:spPr>
          <a:xfrm>
            <a:off x="1194037" y="2519229"/>
            <a:ext cx="15899926" cy="1252818"/>
          </a:xfrm>
          <a:prstGeom prst="rect">
            <a:avLst/>
          </a:prstGeom>
        </p:spPr>
        <p:txBody>
          <a:bodyPr lIns="0" tIns="0" rIns="0" bIns="0" rtlCol="0" anchor="t">
            <a:spAutoFit/>
          </a:bodyPr>
          <a:lstStyle/>
          <a:p>
            <a:pPr algn="ctr">
              <a:lnSpc>
                <a:spcPts val="10219"/>
              </a:lnSpc>
              <a:spcBef>
                <a:spcPct val="0"/>
              </a:spcBef>
            </a:pPr>
            <a:r>
              <a:rPr lang="en-US" sz="7299" b="1" spc="-510">
                <a:solidFill>
                  <a:srgbClr val="FFFFFF"/>
                </a:solidFill>
                <a:latin typeface="Source Han Sans KR Heavy"/>
                <a:ea typeface="Source Han Sans KR Heavy"/>
                <a:cs typeface="Source Han Sans KR Heavy"/>
                <a:sym typeface="Source Han Sans KR Heavy"/>
              </a:rPr>
              <a:t>Q. 서비스에 대한 소감 한마디 부탁드립니다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401746" y="3702090"/>
            <a:ext cx="7484508" cy="2635171"/>
          </a:xfrm>
          <a:custGeom>
            <a:avLst/>
            <a:gdLst/>
            <a:ahLst/>
            <a:cxnLst/>
            <a:rect l="l" t="t" r="r" b="b"/>
            <a:pathLst>
              <a:path w="7484508" h="2635171">
                <a:moveTo>
                  <a:pt x="0" y="0"/>
                </a:moveTo>
                <a:lnTo>
                  <a:pt x="7484508" y="0"/>
                </a:lnTo>
                <a:lnTo>
                  <a:pt x="7484508" y="2635170"/>
                </a:lnTo>
                <a:lnTo>
                  <a:pt x="0" y="2635170"/>
                </a:lnTo>
                <a:lnTo>
                  <a:pt x="0" y="0"/>
                </a:lnTo>
                <a:close/>
              </a:path>
            </a:pathLst>
          </a:custGeom>
          <a:blipFill>
            <a:blip r:embed="rId3"/>
            <a:stretch>
              <a:fillRect/>
            </a:stretch>
          </a:blipFill>
        </p:spPr>
      </p:sp>
      <p:grpSp>
        <p:nvGrpSpPr>
          <p:cNvPr id="4" name="Group 4"/>
          <p:cNvGrpSpPr/>
          <p:nvPr/>
        </p:nvGrpSpPr>
        <p:grpSpPr>
          <a:xfrm>
            <a:off x="3750301" y="2431373"/>
            <a:ext cx="8813955" cy="1558446"/>
            <a:chOff x="0" y="0"/>
            <a:chExt cx="11751940" cy="2077928"/>
          </a:xfrm>
        </p:grpSpPr>
        <p:grpSp>
          <p:nvGrpSpPr>
            <p:cNvPr id="5" name="Group 5"/>
            <p:cNvGrpSpPr/>
            <p:nvPr/>
          </p:nvGrpSpPr>
          <p:grpSpPr>
            <a:xfrm>
              <a:off x="696625" y="0"/>
              <a:ext cx="10086303" cy="2077928"/>
              <a:chOff x="0" y="0"/>
              <a:chExt cx="2438444" cy="502356"/>
            </a:xfrm>
          </p:grpSpPr>
          <p:sp>
            <p:nvSpPr>
              <p:cNvPr id="6" name="Freeform 6"/>
              <p:cNvSpPr/>
              <p:nvPr/>
            </p:nvSpPr>
            <p:spPr>
              <a:xfrm>
                <a:off x="0" y="0"/>
                <a:ext cx="2438444" cy="502356"/>
              </a:xfrm>
              <a:custGeom>
                <a:avLst/>
                <a:gdLst/>
                <a:ahLst/>
                <a:cxnLst/>
                <a:rect l="l" t="t" r="r" b="b"/>
                <a:pathLst>
                  <a:path w="2438444" h="502356">
                    <a:moveTo>
                      <a:pt x="0" y="0"/>
                    </a:moveTo>
                    <a:lnTo>
                      <a:pt x="2438444" y="0"/>
                    </a:lnTo>
                    <a:lnTo>
                      <a:pt x="2438444" y="502356"/>
                    </a:lnTo>
                    <a:lnTo>
                      <a:pt x="0" y="502356"/>
                    </a:lnTo>
                    <a:close/>
                  </a:path>
                </a:pathLst>
              </a:custGeom>
              <a:solidFill>
                <a:srgbClr val="000000"/>
              </a:solidFill>
            </p:spPr>
          </p:sp>
          <p:sp>
            <p:nvSpPr>
              <p:cNvPr id="7" name="TextBox 7"/>
              <p:cNvSpPr txBox="1"/>
              <p:nvPr/>
            </p:nvSpPr>
            <p:spPr>
              <a:xfrm>
                <a:off x="0" y="-38100"/>
                <a:ext cx="2438444" cy="540456"/>
              </a:xfrm>
              <a:prstGeom prst="rect">
                <a:avLst/>
              </a:prstGeom>
            </p:spPr>
            <p:txBody>
              <a:bodyPr lIns="50800" tIns="50800" rIns="50800" bIns="50800" rtlCol="0" anchor="ctr"/>
              <a:lstStyle/>
              <a:p>
                <a:pPr algn="ctr">
                  <a:lnSpc>
                    <a:spcPts val="3079"/>
                  </a:lnSpc>
                </a:pPr>
                <a:endParaRPr/>
              </a:p>
            </p:txBody>
          </p:sp>
        </p:grpSp>
        <p:sp>
          <p:nvSpPr>
            <p:cNvPr id="8" name="TextBox 8"/>
            <p:cNvSpPr txBox="1"/>
            <p:nvPr/>
          </p:nvSpPr>
          <p:spPr>
            <a:xfrm>
              <a:off x="0" y="479345"/>
              <a:ext cx="11751940" cy="1014463"/>
            </a:xfrm>
            <a:prstGeom prst="rect">
              <a:avLst/>
            </a:prstGeom>
          </p:spPr>
          <p:txBody>
            <a:bodyPr lIns="0" tIns="0" rIns="0" bIns="0" rtlCol="0" anchor="t">
              <a:spAutoFit/>
            </a:bodyPr>
            <a:lstStyle/>
            <a:p>
              <a:pPr algn="ctr">
                <a:lnSpc>
                  <a:spcPts val="6516"/>
                </a:lnSpc>
              </a:pPr>
              <a:r>
                <a:rPr lang="en-US" sz="4493" spc="-449">
                  <a:solidFill>
                    <a:srgbClr val="FFFFFF"/>
                  </a:solidFill>
                  <a:latin typeface="Source Han Sans KR"/>
                  <a:ea typeface="Source Han Sans KR"/>
                  <a:cs typeface="Source Han Sans KR"/>
                  <a:sym typeface="Source Han Sans KR"/>
                </a:rPr>
                <a:t>생존율 </a:t>
              </a:r>
              <a:r>
                <a:rPr lang="en-US" sz="4493" b="1" spc="-449">
                  <a:solidFill>
                    <a:srgbClr val="FFFFFF"/>
                  </a:solidFill>
                  <a:latin typeface="Source Han Sans KR Bold"/>
                  <a:ea typeface="Source Han Sans KR Bold"/>
                  <a:cs typeface="Source Han Sans KR Bold"/>
                  <a:sym typeface="Source Han Sans KR Bold"/>
                </a:rPr>
                <a:t>5.9%</a:t>
              </a:r>
            </a:p>
          </p:txBody>
        </p:sp>
      </p:grpSp>
      <p:grpSp>
        <p:nvGrpSpPr>
          <p:cNvPr id="9" name="Group 9"/>
          <p:cNvGrpSpPr/>
          <p:nvPr/>
        </p:nvGrpSpPr>
        <p:grpSpPr>
          <a:xfrm>
            <a:off x="4457700" y="2645685"/>
            <a:ext cx="8515350" cy="1478756"/>
            <a:chOff x="0" y="0"/>
            <a:chExt cx="2242726" cy="389467"/>
          </a:xfrm>
        </p:grpSpPr>
        <p:sp>
          <p:nvSpPr>
            <p:cNvPr id="10" name="Freeform 10"/>
            <p:cNvSpPr/>
            <p:nvPr/>
          </p:nvSpPr>
          <p:spPr>
            <a:xfrm>
              <a:off x="0" y="0"/>
              <a:ext cx="2242726" cy="389467"/>
            </a:xfrm>
            <a:custGeom>
              <a:avLst/>
              <a:gdLst/>
              <a:ahLst/>
              <a:cxnLst/>
              <a:rect l="l" t="t" r="r" b="b"/>
              <a:pathLst>
                <a:path w="2242726" h="389467">
                  <a:moveTo>
                    <a:pt x="0" y="0"/>
                  </a:moveTo>
                  <a:lnTo>
                    <a:pt x="2242726" y="0"/>
                  </a:lnTo>
                  <a:lnTo>
                    <a:pt x="2242726" y="389467"/>
                  </a:lnTo>
                  <a:lnTo>
                    <a:pt x="0" y="389467"/>
                  </a:lnTo>
                  <a:close/>
                </a:path>
              </a:pathLst>
            </a:custGeom>
            <a:solidFill>
              <a:srgbClr val="000000"/>
            </a:solidFill>
          </p:spPr>
        </p:sp>
        <p:sp>
          <p:nvSpPr>
            <p:cNvPr id="11" name="TextBox 11"/>
            <p:cNvSpPr txBox="1"/>
            <p:nvPr/>
          </p:nvSpPr>
          <p:spPr>
            <a:xfrm>
              <a:off x="0" y="-38100"/>
              <a:ext cx="2242726" cy="427567"/>
            </a:xfrm>
            <a:prstGeom prst="rect">
              <a:avLst/>
            </a:prstGeom>
          </p:spPr>
          <p:txBody>
            <a:bodyPr lIns="50800" tIns="50800" rIns="50800" bIns="50800" rtlCol="0" anchor="ctr"/>
            <a:lstStyle/>
            <a:p>
              <a:pPr algn="ctr">
                <a:lnSpc>
                  <a:spcPts val="3079"/>
                </a:lnSpc>
              </a:pPr>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687898" y="642722"/>
            <a:ext cx="2854164" cy="771983"/>
            <a:chOff x="0" y="0"/>
            <a:chExt cx="3805553" cy="1029311"/>
          </a:xfrm>
        </p:grpSpPr>
        <p:grpSp>
          <p:nvGrpSpPr>
            <p:cNvPr id="6" name="Group 6"/>
            <p:cNvGrpSpPr/>
            <p:nvPr/>
          </p:nvGrpSpPr>
          <p:grpSpPr>
            <a:xfrm>
              <a:off x="0" y="0"/>
              <a:ext cx="3805553" cy="1029311"/>
              <a:chOff x="0" y="0"/>
              <a:chExt cx="1007200" cy="272424"/>
            </a:xfrm>
          </p:grpSpPr>
          <p:sp>
            <p:nvSpPr>
              <p:cNvPr id="7" name="Freeform 7"/>
              <p:cNvSpPr/>
              <p:nvPr/>
            </p:nvSpPr>
            <p:spPr>
              <a:xfrm>
                <a:off x="0" y="0"/>
                <a:ext cx="1007200" cy="272424"/>
              </a:xfrm>
              <a:custGeom>
                <a:avLst/>
                <a:gdLst/>
                <a:ahLst/>
                <a:cxnLst/>
                <a:rect l="l" t="t" r="r" b="b"/>
                <a:pathLst>
                  <a:path w="1007200" h="272424">
                    <a:moveTo>
                      <a:pt x="136212" y="0"/>
                    </a:moveTo>
                    <a:lnTo>
                      <a:pt x="870988" y="0"/>
                    </a:lnTo>
                    <a:cubicBezTo>
                      <a:pt x="907114" y="0"/>
                      <a:pt x="941760" y="14351"/>
                      <a:pt x="967304" y="39896"/>
                    </a:cubicBezTo>
                    <a:cubicBezTo>
                      <a:pt x="992849" y="65440"/>
                      <a:pt x="1007200" y="100086"/>
                      <a:pt x="1007200" y="136212"/>
                    </a:cubicBezTo>
                    <a:lnTo>
                      <a:pt x="1007200" y="136212"/>
                    </a:lnTo>
                    <a:cubicBezTo>
                      <a:pt x="1007200" y="211439"/>
                      <a:pt x="946216" y="272424"/>
                      <a:pt x="870988" y="272424"/>
                    </a:cubicBezTo>
                    <a:lnTo>
                      <a:pt x="136212" y="272424"/>
                    </a:lnTo>
                    <a:cubicBezTo>
                      <a:pt x="100086" y="272424"/>
                      <a:pt x="65440" y="258073"/>
                      <a:pt x="39896" y="232528"/>
                    </a:cubicBezTo>
                    <a:cubicBezTo>
                      <a:pt x="14351" y="206983"/>
                      <a:pt x="0" y="172337"/>
                      <a:pt x="0" y="136212"/>
                    </a:cubicBezTo>
                    <a:lnTo>
                      <a:pt x="0" y="136212"/>
                    </a:lnTo>
                    <a:cubicBezTo>
                      <a:pt x="0" y="100086"/>
                      <a:pt x="14351" y="65440"/>
                      <a:pt x="39896" y="39896"/>
                    </a:cubicBezTo>
                    <a:cubicBezTo>
                      <a:pt x="65440" y="14351"/>
                      <a:pt x="100086" y="0"/>
                      <a:pt x="136212" y="0"/>
                    </a:cubicBezTo>
                    <a:close/>
                  </a:path>
                </a:pathLst>
              </a:custGeom>
              <a:solidFill>
                <a:srgbClr val="E90162"/>
              </a:solidFill>
            </p:spPr>
          </p:sp>
          <p:sp>
            <p:nvSpPr>
              <p:cNvPr id="8" name="TextBox 8"/>
              <p:cNvSpPr txBox="1"/>
              <p:nvPr/>
            </p:nvSpPr>
            <p:spPr>
              <a:xfrm>
                <a:off x="0" y="-38100"/>
                <a:ext cx="1007200" cy="310524"/>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452703" y="97210"/>
              <a:ext cx="2900147" cy="758691"/>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기대 효과</a:t>
              </a:r>
            </a:p>
          </p:txBody>
        </p:sp>
      </p:grpSp>
      <p:grpSp>
        <p:nvGrpSpPr>
          <p:cNvPr id="10" name="Group 10"/>
          <p:cNvGrpSpPr/>
          <p:nvPr/>
        </p:nvGrpSpPr>
        <p:grpSpPr>
          <a:xfrm>
            <a:off x="2056057" y="1939844"/>
            <a:ext cx="5842457" cy="6843898"/>
            <a:chOff x="0" y="0"/>
            <a:chExt cx="7789943" cy="9125198"/>
          </a:xfrm>
        </p:grpSpPr>
        <p:grpSp>
          <p:nvGrpSpPr>
            <p:cNvPr id="11" name="Group 11"/>
            <p:cNvGrpSpPr/>
            <p:nvPr/>
          </p:nvGrpSpPr>
          <p:grpSpPr>
            <a:xfrm>
              <a:off x="0" y="1335255"/>
              <a:ext cx="7789943" cy="7789943"/>
              <a:chOff x="0" y="0"/>
              <a:chExt cx="6350000" cy="6350000"/>
            </a:xfrm>
          </p:grpSpPr>
          <p:sp>
            <p:nvSpPr>
              <p:cNvPr id="12" name="Freeform 12"/>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alphaModFix amt="19999"/>
                </a:blip>
                <a:stretch>
                  <a:fillRect l="-27221" t="-75" r="-52749" b="-1157"/>
                </a:stretch>
              </a:blipFill>
            </p:spPr>
          </p:sp>
        </p:grpSp>
        <p:sp>
          <p:nvSpPr>
            <p:cNvPr id="13" name="TextBox 13"/>
            <p:cNvSpPr txBox="1"/>
            <p:nvPr/>
          </p:nvSpPr>
          <p:spPr>
            <a:xfrm>
              <a:off x="0" y="-133350"/>
              <a:ext cx="1976974" cy="1120272"/>
            </a:xfrm>
            <a:prstGeom prst="rect">
              <a:avLst/>
            </a:prstGeom>
          </p:spPr>
          <p:txBody>
            <a:bodyPr lIns="0" tIns="0" rIns="0" bIns="0" rtlCol="0" anchor="t">
              <a:spAutoFit/>
            </a:bodyPr>
            <a:lstStyle/>
            <a:p>
              <a:pPr algn="l">
                <a:lnSpc>
                  <a:spcPts val="6871"/>
                </a:lnSpc>
              </a:pPr>
              <a:r>
                <a:rPr lang="en-US" sz="4908" b="1">
                  <a:solidFill>
                    <a:srgbClr val="E90162"/>
                  </a:solidFill>
                  <a:latin typeface="Poppins Ultra-Bold"/>
                  <a:ea typeface="Poppins Ultra-Bold"/>
                  <a:cs typeface="Poppins Ultra-Bold"/>
                  <a:sym typeface="Poppins Ultra-Bold"/>
                </a:rPr>
                <a:t>01.</a:t>
              </a:r>
            </a:p>
          </p:txBody>
        </p:sp>
        <p:sp>
          <p:nvSpPr>
            <p:cNvPr id="14" name="TextBox 14"/>
            <p:cNvSpPr txBox="1"/>
            <p:nvPr/>
          </p:nvSpPr>
          <p:spPr>
            <a:xfrm>
              <a:off x="238257" y="3795127"/>
              <a:ext cx="7313429" cy="2755900"/>
            </a:xfrm>
            <a:prstGeom prst="rect">
              <a:avLst/>
            </a:prstGeom>
          </p:spPr>
          <p:txBody>
            <a:bodyPr lIns="0" tIns="0" rIns="0" bIns="0" rtlCol="0" anchor="t">
              <a:spAutoFit/>
            </a:bodyPr>
            <a:lstStyle/>
            <a:p>
              <a:pPr algn="ctr">
                <a:lnSpc>
                  <a:spcPts val="8400"/>
                </a:lnSpc>
              </a:pPr>
              <a:r>
                <a:rPr lang="en-US" sz="6000" b="1" spc="-420">
                  <a:solidFill>
                    <a:srgbClr val="000000"/>
                  </a:solidFill>
                  <a:latin typeface="Source Han Sans KR Heavy"/>
                  <a:ea typeface="Source Han Sans KR Heavy"/>
                  <a:cs typeface="Source Han Sans KR Heavy"/>
                  <a:sym typeface="Source Han Sans KR Heavy"/>
                </a:rPr>
                <a:t>응급 대응</a:t>
              </a:r>
            </a:p>
            <a:p>
              <a:pPr algn="ctr">
                <a:lnSpc>
                  <a:spcPts val="8400"/>
                </a:lnSpc>
              </a:pPr>
              <a:r>
                <a:rPr lang="en-US" sz="6000" b="1" spc="-420">
                  <a:solidFill>
                    <a:srgbClr val="000000"/>
                  </a:solidFill>
                  <a:latin typeface="Source Han Sans KR Heavy"/>
                  <a:ea typeface="Source Han Sans KR Heavy"/>
                  <a:cs typeface="Source Han Sans KR Heavy"/>
                  <a:sym typeface="Source Han Sans KR Heavy"/>
                </a:rPr>
                <a:t>시간 단축</a:t>
              </a: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687898" y="642722"/>
            <a:ext cx="2854164" cy="771983"/>
            <a:chOff x="0" y="0"/>
            <a:chExt cx="3805553" cy="1029311"/>
          </a:xfrm>
        </p:grpSpPr>
        <p:grpSp>
          <p:nvGrpSpPr>
            <p:cNvPr id="6" name="Group 6"/>
            <p:cNvGrpSpPr/>
            <p:nvPr/>
          </p:nvGrpSpPr>
          <p:grpSpPr>
            <a:xfrm>
              <a:off x="0" y="0"/>
              <a:ext cx="3805553" cy="1029311"/>
              <a:chOff x="0" y="0"/>
              <a:chExt cx="1007200" cy="272424"/>
            </a:xfrm>
          </p:grpSpPr>
          <p:sp>
            <p:nvSpPr>
              <p:cNvPr id="7" name="Freeform 7"/>
              <p:cNvSpPr/>
              <p:nvPr/>
            </p:nvSpPr>
            <p:spPr>
              <a:xfrm>
                <a:off x="0" y="0"/>
                <a:ext cx="1007200" cy="272424"/>
              </a:xfrm>
              <a:custGeom>
                <a:avLst/>
                <a:gdLst/>
                <a:ahLst/>
                <a:cxnLst/>
                <a:rect l="l" t="t" r="r" b="b"/>
                <a:pathLst>
                  <a:path w="1007200" h="272424">
                    <a:moveTo>
                      <a:pt x="136212" y="0"/>
                    </a:moveTo>
                    <a:lnTo>
                      <a:pt x="870988" y="0"/>
                    </a:lnTo>
                    <a:cubicBezTo>
                      <a:pt x="907114" y="0"/>
                      <a:pt x="941760" y="14351"/>
                      <a:pt x="967304" y="39896"/>
                    </a:cubicBezTo>
                    <a:cubicBezTo>
                      <a:pt x="992849" y="65440"/>
                      <a:pt x="1007200" y="100086"/>
                      <a:pt x="1007200" y="136212"/>
                    </a:cubicBezTo>
                    <a:lnTo>
                      <a:pt x="1007200" y="136212"/>
                    </a:lnTo>
                    <a:cubicBezTo>
                      <a:pt x="1007200" y="211439"/>
                      <a:pt x="946216" y="272424"/>
                      <a:pt x="870988" y="272424"/>
                    </a:cubicBezTo>
                    <a:lnTo>
                      <a:pt x="136212" y="272424"/>
                    </a:lnTo>
                    <a:cubicBezTo>
                      <a:pt x="100086" y="272424"/>
                      <a:pt x="65440" y="258073"/>
                      <a:pt x="39896" y="232528"/>
                    </a:cubicBezTo>
                    <a:cubicBezTo>
                      <a:pt x="14351" y="206983"/>
                      <a:pt x="0" y="172337"/>
                      <a:pt x="0" y="136212"/>
                    </a:cubicBezTo>
                    <a:lnTo>
                      <a:pt x="0" y="136212"/>
                    </a:lnTo>
                    <a:cubicBezTo>
                      <a:pt x="0" y="100086"/>
                      <a:pt x="14351" y="65440"/>
                      <a:pt x="39896" y="39896"/>
                    </a:cubicBezTo>
                    <a:cubicBezTo>
                      <a:pt x="65440" y="14351"/>
                      <a:pt x="100086" y="0"/>
                      <a:pt x="136212" y="0"/>
                    </a:cubicBezTo>
                    <a:close/>
                  </a:path>
                </a:pathLst>
              </a:custGeom>
              <a:solidFill>
                <a:srgbClr val="E90162"/>
              </a:solidFill>
            </p:spPr>
          </p:sp>
          <p:sp>
            <p:nvSpPr>
              <p:cNvPr id="8" name="TextBox 8"/>
              <p:cNvSpPr txBox="1"/>
              <p:nvPr/>
            </p:nvSpPr>
            <p:spPr>
              <a:xfrm>
                <a:off x="0" y="-38100"/>
                <a:ext cx="1007200" cy="310524"/>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452703" y="97210"/>
              <a:ext cx="2900147" cy="758691"/>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기대 효과</a:t>
              </a:r>
            </a:p>
          </p:txBody>
        </p:sp>
      </p:grpSp>
      <p:grpSp>
        <p:nvGrpSpPr>
          <p:cNvPr id="10" name="Group 10"/>
          <p:cNvGrpSpPr/>
          <p:nvPr/>
        </p:nvGrpSpPr>
        <p:grpSpPr>
          <a:xfrm>
            <a:off x="2056057" y="2941285"/>
            <a:ext cx="5842457" cy="5842457"/>
            <a:chOff x="0" y="0"/>
            <a:chExt cx="6350000" cy="6350000"/>
          </a:xfrm>
        </p:grpSpPr>
        <p:sp>
          <p:nvSpPr>
            <p:cNvPr id="11" name="Freeform 11"/>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alphaModFix amt="19999"/>
              </a:blip>
              <a:stretch>
                <a:fillRect l="-27221" t="-75" r="-52749" b="-1157"/>
              </a:stretch>
            </a:blipFill>
          </p:spPr>
        </p:sp>
      </p:grpSp>
      <p:sp>
        <p:nvSpPr>
          <p:cNvPr id="12" name="TextBox 12"/>
          <p:cNvSpPr txBox="1"/>
          <p:nvPr/>
        </p:nvSpPr>
        <p:spPr>
          <a:xfrm>
            <a:off x="2056057" y="1806494"/>
            <a:ext cx="1482731" cy="873542"/>
          </a:xfrm>
          <a:prstGeom prst="rect">
            <a:avLst/>
          </a:prstGeom>
        </p:spPr>
        <p:txBody>
          <a:bodyPr lIns="0" tIns="0" rIns="0" bIns="0" rtlCol="0" anchor="t">
            <a:spAutoFit/>
          </a:bodyPr>
          <a:lstStyle/>
          <a:p>
            <a:pPr algn="l">
              <a:lnSpc>
                <a:spcPts val="6871"/>
              </a:lnSpc>
            </a:pPr>
            <a:r>
              <a:rPr lang="en-US" sz="4908" b="1">
                <a:solidFill>
                  <a:srgbClr val="E90162"/>
                </a:solidFill>
                <a:latin typeface="Poppins Ultra-Bold"/>
                <a:ea typeface="Poppins Ultra-Bold"/>
                <a:cs typeface="Poppins Ultra-Bold"/>
                <a:sym typeface="Poppins Ultra-Bold"/>
              </a:rPr>
              <a:t>01.</a:t>
            </a:r>
          </a:p>
        </p:txBody>
      </p:sp>
      <p:sp>
        <p:nvSpPr>
          <p:cNvPr id="13" name="TextBox 13"/>
          <p:cNvSpPr txBox="1"/>
          <p:nvPr/>
        </p:nvSpPr>
        <p:spPr>
          <a:xfrm>
            <a:off x="1953592" y="4735389"/>
            <a:ext cx="6047388" cy="2178050"/>
          </a:xfrm>
          <a:prstGeom prst="rect">
            <a:avLst/>
          </a:prstGeom>
        </p:spPr>
        <p:txBody>
          <a:bodyPr lIns="0" tIns="0" rIns="0" bIns="0" rtlCol="0" anchor="t">
            <a:spAutoFit/>
          </a:bodyPr>
          <a:lstStyle/>
          <a:p>
            <a:pPr algn="ctr">
              <a:lnSpc>
                <a:spcPts val="5599"/>
              </a:lnSpc>
            </a:pPr>
            <a:r>
              <a:rPr lang="en-US" sz="3999" spc="-279">
                <a:solidFill>
                  <a:srgbClr val="000000"/>
                </a:solidFill>
                <a:latin typeface="Source Han Sans KR"/>
                <a:ea typeface="Source Han Sans KR"/>
                <a:cs typeface="Source Han Sans KR"/>
                <a:sym typeface="Source Han Sans KR"/>
              </a:rPr>
              <a:t>100M 기준 응급상황 알림,</a:t>
            </a:r>
          </a:p>
          <a:p>
            <a:pPr algn="ctr">
              <a:lnSpc>
                <a:spcPts val="5599"/>
              </a:lnSpc>
            </a:pPr>
            <a:r>
              <a:rPr lang="en-US" sz="3999" spc="-279">
                <a:solidFill>
                  <a:srgbClr val="000000"/>
                </a:solidFill>
                <a:latin typeface="Source Han Sans KR"/>
                <a:ea typeface="Source Han Sans KR"/>
                <a:cs typeface="Source Han Sans KR"/>
                <a:sym typeface="Source Han Sans KR"/>
              </a:rPr>
              <a:t>CPR 시행 시작까지</a:t>
            </a:r>
          </a:p>
          <a:p>
            <a:pPr algn="ctr">
              <a:lnSpc>
                <a:spcPts val="6299"/>
              </a:lnSpc>
            </a:pPr>
            <a:r>
              <a:rPr lang="en-US" sz="4499" b="1" spc="-314">
                <a:solidFill>
                  <a:srgbClr val="E90162"/>
                </a:solidFill>
                <a:latin typeface="Source Han Sans KR Heavy"/>
                <a:ea typeface="Source Han Sans KR Heavy"/>
                <a:cs typeface="Source Han Sans KR Heavy"/>
                <a:sym typeface="Source Han Sans KR Heavy"/>
              </a:rPr>
              <a:t>약 55초 소요</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687898" y="642722"/>
            <a:ext cx="2854164" cy="771983"/>
            <a:chOff x="0" y="0"/>
            <a:chExt cx="3805553" cy="1029311"/>
          </a:xfrm>
        </p:grpSpPr>
        <p:grpSp>
          <p:nvGrpSpPr>
            <p:cNvPr id="6" name="Group 6"/>
            <p:cNvGrpSpPr/>
            <p:nvPr/>
          </p:nvGrpSpPr>
          <p:grpSpPr>
            <a:xfrm>
              <a:off x="0" y="0"/>
              <a:ext cx="3805553" cy="1029311"/>
              <a:chOff x="0" y="0"/>
              <a:chExt cx="1007200" cy="272424"/>
            </a:xfrm>
          </p:grpSpPr>
          <p:sp>
            <p:nvSpPr>
              <p:cNvPr id="7" name="Freeform 7"/>
              <p:cNvSpPr/>
              <p:nvPr/>
            </p:nvSpPr>
            <p:spPr>
              <a:xfrm>
                <a:off x="0" y="0"/>
                <a:ext cx="1007200" cy="272424"/>
              </a:xfrm>
              <a:custGeom>
                <a:avLst/>
                <a:gdLst/>
                <a:ahLst/>
                <a:cxnLst/>
                <a:rect l="l" t="t" r="r" b="b"/>
                <a:pathLst>
                  <a:path w="1007200" h="272424">
                    <a:moveTo>
                      <a:pt x="136212" y="0"/>
                    </a:moveTo>
                    <a:lnTo>
                      <a:pt x="870988" y="0"/>
                    </a:lnTo>
                    <a:cubicBezTo>
                      <a:pt x="907114" y="0"/>
                      <a:pt x="941760" y="14351"/>
                      <a:pt x="967304" y="39896"/>
                    </a:cubicBezTo>
                    <a:cubicBezTo>
                      <a:pt x="992849" y="65440"/>
                      <a:pt x="1007200" y="100086"/>
                      <a:pt x="1007200" y="136212"/>
                    </a:cubicBezTo>
                    <a:lnTo>
                      <a:pt x="1007200" y="136212"/>
                    </a:lnTo>
                    <a:cubicBezTo>
                      <a:pt x="1007200" y="211439"/>
                      <a:pt x="946216" y="272424"/>
                      <a:pt x="870988" y="272424"/>
                    </a:cubicBezTo>
                    <a:lnTo>
                      <a:pt x="136212" y="272424"/>
                    </a:lnTo>
                    <a:cubicBezTo>
                      <a:pt x="100086" y="272424"/>
                      <a:pt x="65440" y="258073"/>
                      <a:pt x="39896" y="232528"/>
                    </a:cubicBezTo>
                    <a:cubicBezTo>
                      <a:pt x="14351" y="206983"/>
                      <a:pt x="0" y="172337"/>
                      <a:pt x="0" y="136212"/>
                    </a:cubicBezTo>
                    <a:lnTo>
                      <a:pt x="0" y="136212"/>
                    </a:lnTo>
                    <a:cubicBezTo>
                      <a:pt x="0" y="100086"/>
                      <a:pt x="14351" y="65440"/>
                      <a:pt x="39896" y="39896"/>
                    </a:cubicBezTo>
                    <a:cubicBezTo>
                      <a:pt x="65440" y="14351"/>
                      <a:pt x="100086" y="0"/>
                      <a:pt x="136212" y="0"/>
                    </a:cubicBezTo>
                    <a:close/>
                  </a:path>
                </a:pathLst>
              </a:custGeom>
              <a:solidFill>
                <a:srgbClr val="E90162"/>
              </a:solidFill>
            </p:spPr>
          </p:sp>
          <p:sp>
            <p:nvSpPr>
              <p:cNvPr id="8" name="TextBox 8"/>
              <p:cNvSpPr txBox="1"/>
              <p:nvPr/>
            </p:nvSpPr>
            <p:spPr>
              <a:xfrm>
                <a:off x="0" y="-38100"/>
                <a:ext cx="1007200" cy="310524"/>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452703" y="97210"/>
              <a:ext cx="2900147" cy="758691"/>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기대 효과</a:t>
              </a:r>
            </a:p>
          </p:txBody>
        </p:sp>
      </p:grpSp>
      <p:grpSp>
        <p:nvGrpSpPr>
          <p:cNvPr id="10" name="Group 10"/>
          <p:cNvGrpSpPr/>
          <p:nvPr/>
        </p:nvGrpSpPr>
        <p:grpSpPr>
          <a:xfrm>
            <a:off x="2056057" y="2941285"/>
            <a:ext cx="5842457" cy="5842457"/>
            <a:chOff x="0" y="0"/>
            <a:chExt cx="6350000" cy="6350000"/>
          </a:xfrm>
        </p:grpSpPr>
        <p:sp>
          <p:nvSpPr>
            <p:cNvPr id="11" name="Freeform 11"/>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alphaModFix amt="19999"/>
              </a:blip>
              <a:stretch>
                <a:fillRect l="-27221" t="-75" r="-52749" b="-1157"/>
              </a:stretch>
            </a:blipFill>
          </p:spPr>
        </p:sp>
      </p:grpSp>
      <p:sp>
        <p:nvSpPr>
          <p:cNvPr id="12" name="TextBox 12"/>
          <p:cNvSpPr txBox="1"/>
          <p:nvPr/>
        </p:nvSpPr>
        <p:spPr>
          <a:xfrm>
            <a:off x="2056057" y="1806494"/>
            <a:ext cx="1482731" cy="873542"/>
          </a:xfrm>
          <a:prstGeom prst="rect">
            <a:avLst/>
          </a:prstGeom>
        </p:spPr>
        <p:txBody>
          <a:bodyPr lIns="0" tIns="0" rIns="0" bIns="0" rtlCol="0" anchor="t">
            <a:spAutoFit/>
          </a:bodyPr>
          <a:lstStyle/>
          <a:p>
            <a:pPr algn="l">
              <a:lnSpc>
                <a:spcPts val="6871"/>
              </a:lnSpc>
            </a:pPr>
            <a:r>
              <a:rPr lang="en-US" sz="4908" b="1">
                <a:solidFill>
                  <a:srgbClr val="E90162"/>
                </a:solidFill>
                <a:latin typeface="Poppins Ultra-Bold"/>
                <a:ea typeface="Poppins Ultra-Bold"/>
                <a:cs typeface="Poppins Ultra-Bold"/>
                <a:sym typeface="Poppins Ultra-Bold"/>
              </a:rPr>
              <a:t>01.</a:t>
            </a:r>
          </a:p>
        </p:txBody>
      </p:sp>
      <p:sp>
        <p:nvSpPr>
          <p:cNvPr id="13" name="TextBox 13"/>
          <p:cNvSpPr txBox="1"/>
          <p:nvPr/>
        </p:nvSpPr>
        <p:spPr>
          <a:xfrm>
            <a:off x="1953592" y="4735389"/>
            <a:ext cx="6047388" cy="2178050"/>
          </a:xfrm>
          <a:prstGeom prst="rect">
            <a:avLst/>
          </a:prstGeom>
        </p:spPr>
        <p:txBody>
          <a:bodyPr lIns="0" tIns="0" rIns="0" bIns="0" rtlCol="0" anchor="t">
            <a:spAutoFit/>
          </a:bodyPr>
          <a:lstStyle/>
          <a:p>
            <a:pPr algn="ctr">
              <a:lnSpc>
                <a:spcPts val="5599"/>
              </a:lnSpc>
            </a:pPr>
            <a:r>
              <a:rPr lang="en-US" sz="3999" spc="-279">
                <a:solidFill>
                  <a:srgbClr val="000000"/>
                </a:solidFill>
                <a:latin typeface="Source Han Sans KR"/>
                <a:ea typeface="Source Han Sans KR"/>
                <a:cs typeface="Source Han Sans KR"/>
                <a:sym typeface="Source Han Sans KR"/>
              </a:rPr>
              <a:t>100M 기준 응급상황 알림,</a:t>
            </a:r>
          </a:p>
          <a:p>
            <a:pPr algn="ctr">
              <a:lnSpc>
                <a:spcPts val="5599"/>
              </a:lnSpc>
            </a:pPr>
            <a:r>
              <a:rPr lang="en-US" sz="3999" spc="-279">
                <a:solidFill>
                  <a:srgbClr val="000000"/>
                </a:solidFill>
                <a:latin typeface="Source Han Sans KR"/>
                <a:ea typeface="Source Han Sans KR"/>
                <a:cs typeface="Source Han Sans KR"/>
                <a:sym typeface="Source Han Sans KR"/>
              </a:rPr>
              <a:t>CPR 시행 시작까지</a:t>
            </a:r>
          </a:p>
          <a:p>
            <a:pPr algn="ctr">
              <a:lnSpc>
                <a:spcPts val="6299"/>
              </a:lnSpc>
            </a:pPr>
            <a:r>
              <a:rPr lang="en-US" sz="4499" b="1" spc="-314">
                <a:solidFill>
                  <a:srgbClr val="E90162"/>
                </a:solidFill>
                <a:latin typeface="Source Han Sans KR Heavy"/>
                <a:ea typeface="Source Han Sans KR Heavy"/>
                <a:cs typeface="Source Han Sans KR Heavy"/>
                <a:sym typeface="Source Han Sans KR Heavy"/>
              </a:rPr>
              <a:t>약 55초 소요</a:t>
            </a:r>
          </a:p>
        </p:txBody>
      </p:sp>
      <p:grpSp>
        <p:nvGrpSpPr>
          <p:cNvPr id="14" name="Group 14"/>
          <p:cNvGrpSpPr/>
          <p:nvPr/>
        </p:nvGrpSpPr>
        <p:grpSpPr>
          <a:xfrm>
            <a:off x="10389485" y="1939844"/>
            <a:ext cx="5842418" cy="6843898"/>
            <a:chOff x="0" y="0"/>
            <a:chExt cx="7789891" cy="9125198"/>
          </a:xfrm>
        </p:grpSpPr>
        <p:grpSp>
          <p:nvGrpSpPr>
            <p:cNvPr id="15" name="Group 15"/>
            <p:cNvGrpSpPr/>
            <p:nvPr/>
          </p:nvGrpSpPr>
          <p:grpSpPr>
            <a:xfrm>
              <a:off x="0" y="1335307"/>
              <a:ext cx="7789891" cy="7789891"/>
              <a:chOff x="0" y="0"/>
              <a:chExt cx="6350000" cy="6350000"/>
            </a:xfrm>
          </p:grpSpPr>
          <p:sp>
            <p:nvSpPr>
              <p:cNvPr id="16" name="Freeform 16"/>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7">
                  <a:alphaModFix amt="19999"/>
                </a:blip>
                <a:stretch>
                  <a:fillRect l="-45719"/>
                </a:stretch>
              </a:blipFill>
            </p:spPr>
          </p:sp>
        </p:grpSp>
        <p:sp>
          <p:nvSpPr>
            <p:cNvPr id="17" name="TextBox 17"/>
            <p:cNvSpPr txBox="1"/>
            <p:nvPr/>
          </p:nvSpPr>
          <p:spPr>
            <a:xfrm>
              <a:off x="0" y="-133350"/>
              <a:ext cx="1976961" cy="1120326"/>
            </a:xfrm>
            <a:prstGeom prst="rect">
              <a:avLst/>
            </a:prstGeom>
          </p:spPr>
          <p:txBody>
            <a:bodyPr lIns="0" tIns="0" rIns="0" bIns="0" rtlCol="0" anchor="t">
              <a:spAutoFit/>
            </a:bodyPr>
            <a:lstStyle/>
            <a:p>
              <a:pPr algn="l">
                <a:lnSpc>
                  <a:spcPts val="6871"/>
                </a:lnSpc>
              </a:pPr>
              <a:r>
                <a:rPr lang="en-US" sz="4907" b="1">
                  <a:solidFill>
                    <a:srgbClr val="E90162"/>
                  </a:solidFill>
                  <a:latin typeface="Poppins Ultra-Bold"/>
                  <a:ea typeface="Poppins Ultra-Bold"/>
                  <a:cs typeface="Poppins Ultra-Bold"/>
                  <a:sym typeface="Poppins Ultra-Bold"/>
                </a:rPr>
                <a:t>02.</a:t>
              </a:r>
            </a:p>
          </p:txBody>
        </p:sp>
        <p:sp>
          <p:nvSpPr>
            <p:cNvPr id="18" name="TextBox 18"/>
            <p:cNvSpPr txBox="1"/>
            <p:nvPr/>
          </p:nvSpPr>
          <p:spPr>
            <a:xfrm>
              <a:off x="238231" y="3795153"/>
              <a:ext cx="7313429" cy="2755900"/>
            </a:xfrm>
            <a:prstGeom prst="rect">
              <a:avLst/>
            </a:prstGeom>
          </p:spPr>
          <p:txBody>
            <a:bodyPr lIns="0" tIns="0" rIns="0" bIns="0" rtlCol="0" anchor="t">
              <a:spAutoFit/>
            </a:bodyPr>
            <a:lstStyle/>
            <a:p>
              <a:pPr algn="ctr">
                <a:lnSpc>
                  <a:spcPts val="8400"/>
                </a:lnSpc>
              </a:pPr>
              <a:r>
                <a:rPr lang="en-US" sz="6000" b="1" spc="-420">
                  <a:solidFill>
                    <a:srgbClr val="000000"/>
                  </a:solidFill>
                  <a:latin typeface="Source Han Sans KR Heavy"/>
                  <a:ea typeface="Source Han Sans KR Heavy"/>
                  <a:cs typeface="Source Han Sans KR Heavy"/>
                  <a:sym typeface="Source Han Sans KR Heavy"/>
                </a:rPr>
                <a:t>CPR</a:t>
              </a:r>
            </a:p>
            <a:p>
              <a:pPr algn="ctr">
                <a:lnSpc>
                  <a:spcPts val="8400"/>
                </a:lnSpc>
              </a:pPr>
              <a:r>
                <a:rPr lang="en-US" sz="6000" b="1" spc="-420">
                  <a:solidFill>
                    <a:srgbClr val="000000"/>
                  </a:solidFill>
                  <a:latin typeface="Source Han Sans KR Heavy"/>
                  <a:ea typeface="Source Han Sans KR Heavy"/>
                  <a:cs typeface="Source Han Sans KR Heavy"/>
                  <a:sym typeface="Source Han Sans KR Heavy"/>
                </a:rPr>
                <a:t>생존률 향상</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5" name="Group 5"/>
          <p:cNvGrpSpPr/>
          <p:nvPr/>
        </p:nvGrpSpPr>
        <p:grpSpPr>
          <a:xfrm>
            <a:off x="687898" y="642722"/>
            <a:ext cx="2854164" cy="771983"/>
            <a:chOff x="0" y="0"/>
            <a:chExt cx="3805553" cy="1029311"/>
          </a:xfrm>
        </p:grpSpPr>
        <p:grpSp>
          <p:nvGrpSpPr>
            <p:cNvPr id="6" name="Group 6"/>
            <p:cNvGrpSpPr/>
            <p:nvPr/>
          </p:nvGrpSpPr>
          <p:grpSpPr>
            <a:xfrm>
              <a:off x="0" y="0"/>
              <a:ext cx="3805553" cy="1029311"/>
              <a:chOff x="0" y="0"/>
              <a:chExt cx="1007200" cy="272424"/>
            </a:xfrm>
          </p:grpSpPr>
          <p:sp>
            <p:nvSpPr>
              <p:cNvPr id="7" name="Freeform 7"/>
              <p:cNvSpPr/>
              <p:nvPr/>
            </p:nvSpPr>
            <p:spPr>
              <a:xfrm>
                <a:off x="0" y="0"/>
                <a:ext cx="1007200" cy="272424"/>
              </a:xfrm>
              <a:custGeom>
                <a:avLst/>
                <a:gdLst/>
                <a:ahLst/>
                <a:cxnLst/>
                <a:rect l="l" t="t" r="r" b="b"/>
                <a:pathLst>
                  <a:path w="1007200" h="272424">
                    <a:moveTo>
                      <a:pt x="136212" y="0"/>
                    </a:moveTo>
                    <a:lnTo>
                      <a:pt x="870988" y="0"/>
                    </a:lnTo>
                    <a:cubicBezTo>
                      <a:pt x="907114" y="0"/>
                      <a:pt x="941760" y="14351"/>
                      <a:pt x="967304" y="39896"/>
                    </a:cubicBezTo>
                    <a:cubicBezTo>
                      <a:pt x="992849" y="65440"/>
                      <a:pt x="1007200" y="100086"/>
                      <a:pt x="1007200" y="136212"/>
                    </a:cubicBezTo>
                    <a:lnTo>
                      <a:pt x="1007200" y="136212"/>
                    </a:lnTo>
                    <a:cubicBezTo>
                      <a:pt x="1007200" y="211439"/>
                      <a:pt x="946216" y="272424"/>
                      <a:pt x="870988" y="272424"/>
                    </a:cubicBezTo>
                    <a:lnTo>
                      <a:pt x="136212" y="272424"/>
                    </a:lnTo>
                    <a:cubicBezTo>
                      <a:pt x="100086" y="272424"/>
                      <a:pt x="65440" y="258073"/>
                      <a:pt x="39896" y="232528"/>
                    </a:cubicBezTo>
                    <a:cubicBezTo>
                      <a:pt x="14351" y="206983"/>
                      <a:pt x="0" y="172337"/>
                      <a:pt x="0" y="136212"/>
                    </a:cubicBezTo>
                    <a:lnTo>
                      <a:pt x="0" y="136212"/>
                    </a:lnTo>
                    <a:cubicBezTo>
                      <a:pt x="0" y="100086"/>
                      <a:pt x="14351" y="65440"/>
                      <a:pt x="39896" y="39896"/>
                    </a:cubicBezTo>
                    <a:cubicBezTo>
                      <a:pt x="65440" y="14351"/>
                      <a:pt x="100086" y="0"/>
                      <a:pt x="136212" y="0"/>
                    </a:cubicBezTo>
                    <a:close/>
                  </a:path>
                </a:pathLst>
              </a:custGeom>
              <a:solidFill>
                <a:srgbClr val="E90162"/>
              </a:solidFill>
            </p:spPr>
          </p:sp>
          <p:sp>
            <p:nvSpPr>
              <p:cNvPr id="8" name="TextBox 8"/>
              <p:cNvSpPr txBox="1"/>
              <p:nvPr/>
            </p:nvSpPr>
            <p:spPr>
              <a:xfrm>
                <a:off x="0" y="-38100"/>
                <a:ext cx="1007200" cy="310524"/>
              </a:xfrm>
              <a:prstGeom prst="rect">
                <a:avLst/>
              </a:prstGeom>
            </p:spPr>
            <p:txBody>
              <a:bodyPr lIns="50800" tIns="50800" rIns="50800" bIns="50800" rtlCol="0" anchor="ctr"/>
              <a:lstStyle/>
              <a:p>
                <a:pPr algn="ctr">
                  <a:lnSpc>
                    <a:spcPts val="3079"/>
                  </a:lnSpc>
                </a:pPr>
                <a:endParaRPr/>
              </a:p>
            </p:txBody>
          </p:sp>
        </p:grpSp>
        <p:sp>
          <p:nvSpPr>
            <p:cNvPr id="9" name="TextBox 9"/>
            <p:cNvSpPr txBox="1"/>
            <p:nvPr/>
          </p:nvSpPr>
          <p:spPr>
            <a:xfrm>
              <a:off x="452703" y="97210"/>
              <a:ext cx="2900147" cy="758691"/>
            </a:xfrm>
            <a:prstGeom prst="rect">
              <a:avLst/>
            </a:prstGeom>
          </p:spPr>
          <p:txBody>
            <a:bodyPr lIns="0" tIns="0" rIns="0" bIns="0" rtlCol="0" anchor="t">
              <a:spAutoFit/>
            </a:bodyPr>
            <a:lstStyle/>
            <a:p>
              <a:pPr algn="ctr">
                <a:lnSpc>
                  <a:spcPts val="4701"/>
                </a:lnSpc>
                <a:spcBef>
                  <a:spcPct val="0"/>
                </a:spcBef>
              </a:pPr>
              <a:r>
                <a:rPr lang="en-US" sz="3358" b="1">
                  <a:solidFill>
                    <a:srgbClr val="FEFBEE"/>
                  </a:solidFill>
                  <a:latin typeface="Source Han Sans KR Bold"/>
                  <a:ea typeface="Source Han Sans KR Bold"/>
                  <a:cs typeface="Source Han Sans KR Bold"/>
                  <a:sym typeface="Source Han Sans KR Bold"/>
                </a:rPr>
                <a:t>기대 효과</a:t>
              </a:r>
            </a:p>
          </p:txBody>
        </p:sp>
      </p:grpSp>
      <p:grpSp>
        <p:nvGrpSpPr>
          <p:cNvPr id="10" name="Group 10"/>
          <p:cNvGrpSpPr/>
          <p:nvPr/>
        </p:nvGrpSpPr>
        <p:grpSpPr>
          <a:xfrm>
            <a:off x="2056057" y="2941285"/>
            <a:ext cx="5842457" cy="5842457"/>
            <a:chOff x="0" y="0"/>
            <a:chExt cx="6350000" cy="6350000"/>
          </a:xfrm>
        </p:grpSpPr>
        <p:sp>
          <p:nvSpPr>
            <p:cNvPr id="11" name="Freeform 11"/>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alphaModFix amt="19999"/>
              </a:blip>
              <a:stretch>
                <a:fillRect l="-27221" t="-75" r="-52749" b="-1157"/>
              </a:stretch>
            </a:blipFill>
          </p:spPr>
        </p:sp>
      </p:grpSp>
      <p:sp>
        <p:nvSpPr>
          <p:cNvPr id="12" name="TextBox 12"/>
          <p:cNvSpPr txBox="1"/>
          <p:nvPr/>
        </p:nvSpPr>
        <p:spPr>
          <a:xfrm>
            <a:off x="2056057" y="1806494"/>
            <a:ext cx="1482731" cy="873542"/>
          </a:xfrm>
          <a:prstGeom prst="rect">
            <a:avLst/>
          </a:prstGeom>
        </p:spPr>
        <p:txBody>
          <a:bodyPr lIns="0" tIns="0" rIns="0" bIns="0" rtlCol="0" anchor="t">
            <a:spAutoFit/>
          </a:bodyPr>
          <a:lstStyle/>
          <a:p>
            <a:pPr algn="l">
              <a:lnSpc>
                <a:spcPts val="6871"/>
              </a:lnSpc>
            </a:pPr>
            <a:r>
              <a:rPr lang="en-US" sz="4908" b="1">
                <a:solidFill>
                  <a:srgbClr val="E90162"/>
                </a:solidFill>
                <a:latin typeface="Poppins Ultra-Bold"/>
                <a:ea typeface="Poppins Ultra-Bold"/>
                <a:cs typeface="Poppins Ultra-Bold"/>
                <a:sym typeface="Poppins Ultra-Bold"/>
              </a:rPr>
              <a:t>01.</a:t>
            </a:r>
          </a:p>
        </p:txBody>
      </p:sp>
      <p:grpSp>
        <p:nvGrpSpPr>
          <p:cNvPr id="13" name="Group 13"/>
          <p:cNvGrpSpPr/>
          <p:nvPr/>
        </p:nvGrpSpPr>
        <p:grpSpPr>
          <a:xfrm>
            <a:off x="10389485" y="2941324"/>
            <a:ext cx="5842418" cy="5842418"/>
            <a:chOff x="0" y="0"/>
            <a:chExt cx="6350000" cy="6350000"/>
          </a:xfrm>
        </p:grpSpPr>
        <p:sp>
          <p:nvSpPr>
            <p:cNvPr id="14" name="Freeform 14"/>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7">
                <a:alphaModFix amt="19999"/>
              </a:blip>
              <a:stretch>
                <a:fillRect l="-45719"/>
              </a:stretch>
            </a:blipFill>
          </p:spPr>
        </p:sp>
      </p:grpSp>
      <p:sp>
        <p:nvSpPr>
          <p:cNvPr id="15" name="TextBox 15"/>
          <p:cNvSpPr txBox="1"/>
          <p:nvPr/>
        </p:nvSpPr>
        <p:spPr>
          <a:xfrm>
            <a:off x="10389485" y="1806494"/>
            <a:ext cx="1482721" cy="873582"/>
          </a:xfrm>
          <a:prstGeom prst="rect">
            <a:avLst/>
          </a:prstGeom>
        </p:spPr>
        <p:txBody>
          <a:bodyPr lIns="0" tIns="0" rIns="0" bIns="0" rtlCol="0" anchor="t">
            <a:spAutoFit/>
          </a:bodyPr>
          <a:lstStyle/>
          <a:p>
            <a:pPr algn="l">
              <a:lnSpc>
                <a:spcPts val="6871"/>
              </a:lnSpc>
            </a:pPr>
            <a:r>
              <a:rPr lang="en-US" sz="4907" b="1">
                <a:solidFill>
                  <a:srgbClr val="E90162"/>
                </a:solidFill>
                <a:latin typeface="Poppins Ultra-Bold"/>
                <a:ea typeface="Poppins Ultra-Bold"/>
                <a:cs typeface="Poppins Ultra-Bold"/>
                <a:sym typeface="Poppins Ultra-Bold"/>
              </a:rPr>
              <a:t>02.</a:t>
            </a:r>
          </a:p>
        </p:txBody>
      </p:sp>
      <p:sp>
        <p:nvSpPr>
          <p:cNvPr id="16" name="TextBox 16"/>
          <p:cNvSpPr txBox="1"/>
          <p:nvPr/>
        </p:nvSpPr>
        <p:spPr>
          <a:xfrm>
            <a:off x="10287000" y="4735408"/>
            <a:ext cx="6047388" cy="2178050"/>
          </a:xfrm>
          <a:prstGeom prst="rect">
            <a:avLst/>
          </a:prstGeom>
        </p:spPr>
        <p:txBody>
          <a:bodyPr lIns="0" tIns="0" rIns="0" bIns="0" rtlCol="0" anchor="t">
            <a:spAutoFit/>
          </a:bodyPr>
          <a:lstStyle/>
          <a:p>
            <a:pPr algn="ctr">
              <a:lnSpc>
                <a:spcPts val="5599"/>
              </a:lnSpc>
            </a:pPr>
            <a:r>
              <a:rPr lang="en-US" sz="3999" spc="-279">
                <a:solidFill>
                  <a:srgbClr val="000000"/>
                </a:solidFill>
                <a:latin typeface="Source Han Sans KR"/>
                <a:ea typeface="Source Han Sans KR"/>
                <a:cs typeface="Source Han Sans KR"/>
                <a:sym typeface="Source Han Sans KR"/>
              </a:rPr>
              <a:t>부정확한 CPR 대비</a:t>
            </a:r>
          </a:p>
          <a:p>
            <a:pPr algn="ctr">
              <a:lnSpc>
                <a:spcPts val="5599"/>
              </a:lnSpc>
            </a:pPr>
            <a:r>
              <a:rPr lang="en-US" sz="3999" spc="-279">
                <a:solidFill>
                  <a:srgbClr val="000000"/>
                </a:solidFill>
                <a:latin typeface="Source Han Sans KR"/>
                <a:ea typeface="Source Han Sans KR"/>
                <a:cs typeface="Source Han Sans KR"/>
                <a:sym typeface="Source Han Sans KR"/>
              </a:rPr>
              <a:t>정확한 CPR 수행 시</a:t>
            </a:r>
          </a:p>
          <a:p>
            <a:pPr algn="ctr">
              <a:lnSpc>
                <a:spcPts val="6299"/>
              </a:lnSpc>
            </a:pPr>
            <a:r>
              <a:rPr lang="en-US" sz="4499" b="1" spc="-314">
                <a:solidFill>
                  <a:srgbClr val="E90162"/>
                </a:solidFill>
                <a:latin typeface="Source Han Sans KR Heavy"/>
                <a:ea typeface="Source Han Sans KR Heavy"/>
                <a:cs typeface="Source Han Sans KR Heavy"/>
                <a:sym typeface="Source Han Sans KR Heavy"/>
              </a:rPr>
              <a:t>생존률 3배 가량 증가</a:t>
            </a:r>
          </a:p>
        </p:txBody>
      </p:sp>
      <p:sp>
        <p:nvSpPr>
          <p:cNvPr id="17" name="TextBox 17"/>
          <p:cNvSpPr txBox="1"/>
          <p:nvPr/>
        </p:nvSpPr>
        <p:spPr>
          <a:xfrm>
            <a:off x="1953592" y="4735389"/>
            <a:ext cx="6047388" cy="2178050"/>
          </a:xfrm>
          <a:prstGeom prst="rect">
            <a:avLst/>
          </a:prstGeom>
        </p:spPr>
        <p:txBody>
          <a:bodyPr lIns="0" tIns="0" rIns="0" bIns="0" rtlCol="0" anchor="t">
            <a:spAutoFit/>
          </a:bodyPr>
          <a:lstStyle/>
          <a:p>
            <a:pPr algn="ctr">
              <a:lnSpc>
                <a:spcPts val="5599"/>
              </a:lnSpc>
            </a:pPr>
            <a:r>
              <a:rPr lang="en-US" sz="3999" spc="-279">
                <a:solidFill>
                  <a:srgbClr val="000000"/>
                </a:solidFill>
                <a:latin typeface="Source Han Sans KR"/>
                <a:ea typeface="Source Han Sans KR"/>
                <a:cs typeface="Source Han Sans KR"/>
                <a:sym typeface="Source Han Sans KR"/>
              </a:rPr>
              <a:t>100M 기준 응급상황 알림,</a:t>
            </a:r>
          </a:p>
          <a:p>
            <a:pPr algn="ctr">
              <a:lnSpc>
                <a:spcPts val="5599"/>
              </a:lnSpc>
            </a:pPr>
            <a:r>
              <a:rPr lang="en-US" sz="3999" spc="-279">
                <a:solidFill>
                  <a:srgbClr val="000000"/>
                </a:solidFill>
                <a:latin typeface="Source Han Sans KR"/>
                <a:ea typeface="Source Han Sans KR"/>
                <a:cs typeface="Source Han Sans KR"/>
                <a:sym typeface="Source Han Sans KR"/>
              </a:rPr>
              <a:t>CPR 시행 시작까지</a:t>
            </a:r>
          </a:p>
          <a:p>
            <a:pPr algn="ctr">
              <a:lnSpc>
                <a:spcPts val="6299"/>
              </a:lnSpc>
            </a:pPr>
            <a:r>
              <a:rPr lang="en-US" sz="4499" b="1" spc="-314">
                <a:solidFill>
                  <a:srgbClr val="E90162"/>
                </a:solidFill>
                <a:latin typeface="Source Han Sans KR Heavy"/>
                <a:ea typeface="Source Han Sans KR Heavy"/>
                <a:cs typeface="Source Han Sans KR Heavy"/>
                <a:sym typeface="Source Han Sans KR Heavy"/>
              </a:rPr>
              <a:t>약 55초 소요</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31997" y="710399"/>
            <a:ext cx="7685041" cy="9752445"/>
          </a:xfrm>
          <a:custGeom>
            <a:avLst/>
            <a:gdLst/>
            <a:ahLst/>
            <a:cxnLst/>
            <a:rect l="l" t="t" r="r" b="b"/>
            <a:pathLst>
              <a:path w="7685041" h="9752445">
                <a:moveTo>
                  <a:pt x="0" y="0"/>
                </a:moveTo>
                <a:lnTo>
                  <a:pt x="7685041" y="0"/>
                </a:lnTo>
                <a:lnTo>
                  <a:pt x="7685041" y="9752445"/>
                </a:lnTo>
                <a:lnTo>
                  <a:pt x="0" y="9752445"/>
                </a:lnTo>
                <a:lnTo>
                  <a:pt x="0" y="0"/>
                </a:lnTo>
                <a:close/>
              </a:path>
            </a:pathLst>
          </a:custGeom>
          <a:blipFill>
            <a:blip r:embed="rId3">
              <a:alphaModFix amt="50000"/>
            </a:blip>
            <a:stretch>
              <a:fillRect/>
            </a:stretch>
          </a:blipFill>
        </p:spPr>
      </p:sp>
      <p:sp>
        <p:nvSpPr>
          <p:cNvPr id="3" name="TextBox 3"/>
          <p:cNvSpPr txBox="1"/>
          <p:nvPr/>
        </p:nvSpPr>
        <p:spPr>
          <a:xfrm>
            <a:off x="723900" y="2784010"/>
            <a:ext cx="5993805" cy="1675152"/>
          </a:xfrm>
          <a:prstGeom prst="rect">
            <a:avLst/>
          </a:prstGeom>
        </p:spPr>
        <p:txBody>
          <a:bodyPr lIns="0" tIns="0" rIns="0" bIns="0" rtlCol="0" anchor="t">
            <a:spAutoFit/>
          </a:bodyPr>
          <a:lstStyle/>
          <a:p>
            <a:pPr algn="ctr">
              <a:lnSpc>
                <a:spcPts val="13718"/>
              </a:lnSpc>
              <a:spcBef>
                <a:spcPct val="0"/>
              </a:spcBef>
            </a:pPr>
            <a:r>
              <a:rPr lang="en-US" sz="9799" b="1" spc="-293">
                <a:solidFill>
                  <a:srgbClr val="14BBDC"/>
                </a:solidFill>
                <a:latin typeface="Source Han Sans KR Heavy"/>
                <a:ea typeface="Source Han Sans KR Heavy"/>
                <a:cs typeface="Source Han Sans KR Heavy"/>
                <a:sym typeface="Source Han Sans KR Heavy"/>
              </a:rPr>
              <a:t>발전 가능성</a:t>
            </a:r>
          </a:p>
        </p:txBody>
      </p:sp>
      <p:sp>
        <p:nvSpPr>
          <p:cNvPr id="4" name="TextBox 4"/>
          <p:cNvSpPr txBox="1"/>
          <p:nvPr/>
        </p:nvSpPr>
        <p:spPr>
          <a:xfrm>
            <a:off x="723900" y="4559570"/>
            <a:ext cx="5456989" cy="854076"/>
          </a:xfrm>
          <a:prstGeom prst="rect">
            <a:avLst/>
          </a:prstGeom>
        </p:spPr>
        <p:txBody>
          <a:bodyPr lIns="0" tIns="0" rIns="0" bIns="0" rtlCol="0" anchor="t">
            <a:spAutoFit/>
          </a:bodyPr>
          <a:lstStyle/>
          <a:p>
            <a:pPr algn="ctr">
              <a:lnSpc>
                <a:spcPts val="6999"/>
              </a:lnSpc>
              <a:spcBef>
                <a:spcPct val="0"/>
              </a:spcBef>
            </a:pPr>
            <a:r>
              <a:rPr lang="en-US" sz="4999" spc="-349">
                <a:solidFill>
                  <a:srgbClr val="727272"/>
                </a:solidFill>
                <a:latin typeface="Source Han Sans KR"/>
                <a:ea typeface="Source Han Sans KR"/>
                <a:cs typeface="Source Han Sans KR"/>
                <a:sym typeface="Source Han Sans KR"/>
              </a:rPr>
              <a:t>SamsungHealth 연동</a:t>
            </a:r>
          </a:p>
        </p:txBody>
      </p:sp>
      <p:grpSp>
        <p:nvGrpSpPr>
          <p:cNvPr id="5" name="Group 5"/>
          <p:cNvGrpSpPr/>
          <p:nvPr/>
        </p:nvGrpSpPr>
        <p:grpSpPr>
          <a:xfrm>
            <a:off x="8132731" y="3917246"/>
            <a:ext cx="5741442" cy="5741419"/>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13C7BE">
                <a:alpha val="29804"/>
              </a:srgbClr>
            </a:solidFill>
            <a:ln w="12700">
              <a:solidFill>
                <a:srgbClr val="000000"/>
              </a:solidFill>
            </a:ln>
          </p:spPr>
        </p:sp>
      </p:grpSp>
      <p:sp>
        <p:nvSpPr>
          <p:cNvPr id="7" name="TextBox 7"/>
          <p:cNvSpPr txBox="1"/>
          <p:nvPr/>
        </p:nvSpPr>
        <p:spPr>
          <a:xfrm>
            <a:off x="8978898" y="5843305"/>
            <a:ext cx="4049109" cy="2086012"/>
          </a:xfrm>
          <a:prstGeom prst="rect">
            <a:avLst/>
          </a:prstGeom>
        </p:spPr>
        <p:txBody>
          <a:bodyPr lIns="0" tIns="0" rIns="0" bIns="0" rtlCol="0" anchor="t">
            <a:spAutoFit/>
          </a:bodyPr>
          <a:lstStyle/>
          <a:p>
            <a:pPr algn="ctr">
              <a:lnSpc>
                <a:spcPts val="8399"/>
              </a:lnSpc>
            </a:pPr>
            <a:r>
              <a:rPr lang="en-US" sz="5999" b="1" spc="-419" dirty="0" err="1">
                <a:solidFill>
                  <a:srgbClr val="000000"/>
                </a:solidFill>
                <a:latin typeface="Source Han Sans KR Bold"/>
                <a:ea typeface="Source Han Sans KR Bold"/>
                <a:cs typeface="Source Han Sans KR Bold"/>
                <a:sym typeface="Source Han Sans KR Bold"/>
              </a:rPr>
              <a:t>바이오</a:t>
            </a:r>
            <a:endParaRPr lang="en-US" sz="5999" b="1" spc="-419" dirty="0">
              <a:solidFill>
                <a:srgbClr val="000000"/>
              </a:solidFill>
              <a:latin typeface="Source Han Sans KR Bold"/>
              <a:ea typeface="Source Han Sans KR Bold"/>
              <a:cs typeface="Source Han Sans KR Bold"/>
              <a:sym typeface="Source Han Sans KR Bold"/>
            </a:endParaRPr>
          </a:p>
          <a:p>
            <a:pPr algn="ctr">
              <a:lnSpc>
                <a:spcPts val="8399"/>
              </a:lnSpc>
              <a:spcBef>
                <a:spcPct val="0"/>
              </a:spcBef>
            </a:pPr>
            <a:r>
              <a:rPr lang="en-US" sz="5999" b="1" spc="-419" dirty="0" err="1">
                <a:solidFill>
                  <a:srgbClr val="000000"/>
                </a:solidFill>
                <a:latin typeface="Source Han Sans KR Bold"/>
                <a:ea typeface="Source Han Sans KR Bold"/>
                <a:cs typeface="Source Han Sans KR Bold"/>
                <a:sym typeface="Source Han Sans KR Bold"/>
              </a:rPr>
              <a:t>액티브</a:t>
            </a:r>
            <a:r>
              <a:rPr lang="en-US" sz="5999" b="1" spc="-419" dirty="0">
                <a:solidFill>
                  <a:srgbClr val="000000"/>
                </a:solidFill>
                <a:latin typeface="Source Han Sans KR Bold"/>
                <a:ea typeface="Source Han Sans KR Bold"/>
                <a:cs typeface="Source Han Sans KR Bold"/>
                <a:sym typeface="Source Han Sans KR Bold"/>
              </a:rPr>
              <a:t> </a:t>
            </a:r>
            <a:r>
              <a:rPr lang="en-US" sz="5999" b="1" spc="-419" dirty="0" err="1">
                <a:solidFill>
                  <a:srgbClr val="000000"/>
                </a:solidFill>
                <a:latin typeface="Source Han Sans KR Bold"/>
                <a:ea typeface="Source Han Sans KR Bold"/>
                <a:cs typeface="Source Han Sans KR Bold"/>
                <a:sym typeface="Source Han Sans KR Bold"/>
              </a:rPr>
              <a:t>센서</a:t>
            </a:r>
            <a:endParaRPr lang="en-US" sz="5999" b="1" spc="-419" dirty="0">
              <a:solidFill>
                <a:srgbClr val="000000"/>
              </a:solidFill>
              <a:latin typeface="Source Han Sans KR Bold"/>
              <a:ea typeface="Source Han Sans KR Bold"/>
              <a:cs typeface="Source Han Sans KR Bold"/>
              <a:sym typeface="Source Han Sans KR Bold"/>
            </a:endParaRPr>
          </a:p>
        </p:txBody>
      </p:sp>
      <p:grpSp>
        <p:nvGrpSpPr>
          <p:cNvPr id="8" name="Group 8"/>
          <p:cNvGrpSpPr/>
          <p:nvPr/>
        </p:nvGrpSpPr>
        <p:grpSpPr>
          <a:xfrm>
            <a:off x="12716283" y="3166384"/>
            <a:ext cx="4494543" cy="4494525"/>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19BCD9">
                <a:alpha val="29804"/>
              </a:srgbClr>
            </a:solidFill>
            <a:ln w="12700">
              <a:solidFill>
                <a:srgbClr val="000000"/>
              </a:solidFill>
            </a:ln>
          </p:spPr>
        </p:sp>
      </p:grpSp>
      <p:sp>
        <p:nvSpPr>
          <p:cNvPr id="10" name="TextBox 10"/>
          <p:cNvSpPr txBox="1"/>
          <p:nvPr/>
        </p:nvSpPr>
        <p:spPr>
          <a:xfrm>
            <a:off x="12512803" y="4325812"/>
            <a:ext cx="4901503" cy="2367578"/>
          </a:xfrm>
          <a:prstGeom prst="rect">
            <a:avLst/>
          </a:prstGeom>
        </p:spPr>
        <p:txBody>
          <a:bodyPr lIns="0" tIns="0" rIns="0" bIns="0" rtlCol="0" anchor="t">
            <a:spAutoFit/>
          </a:bodyPr>
          <a:lstStyle/>
          <a:p>
            <a:pPr algn="ctr">
              <a:lnSpc>
                <a:spcPts val="6297"/>
              </a:lnSpc>
            </a:pPr>
            <a:r>
              <a:rPr lang="en-US" sz="4844" b="1" spc="-339">
                <a:solidFill>
                  <a:srgbClr val="000000"/>
                </a:solidFill>
                <a:latin typeface="Source Han Sans KR Bold"/>
                <a:ea typeface="Source Han Sans KR Bold"/>
                <a:cs typeface="Source Han Sans KR Bold"/>
                <a:sym typeface="Source Han Sans KR Bold"/>
              </a:rPr>
              <a:t>혈류 정보</a:t>
            </a:r>
          </a:p>
          <a:p>
            <a:pPr algn="ctr">
              <a:lnSpc>
                <a:spcPts val="6297"/>
              </a:lnSpc>
            </a:pPr>
            <a:r>
              <a:rPr lang="en-US" sz="4844" b="1" spc="-339">
                <a:solidFill>
                  <a:srgbClr val="000000"/>
                </a:solidFill>
                <a:latin typeface="Source Han Sans KR Bold"/>
                <a:ea typeface="Source Han Sans KR Bold"/>
                <a:cs typeface="Source Han Sans KR Bold"/>
                <a:sym typeface="Source Han Sans KR Bold"/>
              </a:rPr>
              <a:t>모니터링</a:t>
            </a:r>
          </a:p>
          <a:p>
            <a:pPr algn="ctr">
              <a:lnSpc>
                <a:spcPts val="6297"/>
              </a:lnSpc>
            </a:pPr>
            <a:r>
              <a:rPr lang="en-US" sz="4844" b="1" spc="-339">
                <a:solidFill>
                  <a:srgbClr val="000000"/>
                </a:solidFill>
                <a:latin typeface="Source Han Sans KR Bold"/>
                <a:ea typeface="Source Han Sans KR Bold"/>
                <a:cs typeface="Source Han Sans KR Bold"/>
                <a:sym typeface="Source Han Sans KR Bold"/>
              </a:rPr>
              <a:t>AI 활용</a:t>
            </a:r>
          </a:p>
        </p:txBody>
      </p:sp>
      <p:sp>
        <p:nvSpPr>
          <p:cNvPr id="11" name="Freeform 11"/>
          <p:cNvSpPr/>
          <p:nvPr/>
        </p:nvSpPr>
        <p:spPr>
          <a:xfrm>
            <a:off x="9374666" y="1028700"/>
            <a:ext cx="4499507" cy="4499507"/>
          </a:xfrm>
          <a:custGeom>
            <a:avLst/>
            <a:gdLst/>
            <a:ahLst/>
            <a:cxnLst/>
            <a:rect l="l" t="t" r="r" b="b"/>
            <a:pathLst>
              <a:path w="4499507" h="4499507">
                <a:moveTo>
                  <a:pt x="0" y="0"/>
                </a:moveTo>
                <a:lnTo>
                  <a:pt x="4499507" y="0"/>
                </a:lnTo>
                <a:lnTo>
                  <a:pt x="4499507" y="4499507"/>
                </a:lnTo>
                <a:lnTo>
                  <a:pt x="0" y="4499507"/>
                </a:lnTo>
                <a:lnTo>
                  <a:pt x="0" y="0"/>
                </a:lnTo>
                <a:close/>
              </a:path>
            </a:pathLst>
          </a:custGeom>
          <a:blipFill>
            <a:blip r:embed="rId4"/>
            <a:stretch>
              <a:fillRect/>
            </a:stretch>
          </a:blipFill>
        </p:spPr>
      </p:sp>
      <p:grpSp>
        <p:nvGrpSpPr>
          <p:cNvPr id="12" name="Group 12"/>
          <p:cNvGrpSpPr/>
          <p:nvPr/>
        </p:nvGrpSpPr>
        <p:grpSpPr>
          <a:xfrm>
            <a:off x="13115352" y="710399"/>
            <a:ext cx="3696406" cy="3082585"/>
            <a:chOff x="0" y="0"/>
            <a:chExt cx="4928541" cy="4110113"/>
          </a:xfrm>
        </p:grpSpPr>
        <p:grpSp>
          <p:nvGrpSpPr>
            <p:cNvPr id="13" name="Group 13"/>
            <p:cNvGrpSpPr/>
            <p:nvPr/>
          </p:nvGrpSpPr>
          <p:grpSpPr>
            <a:xfrm>
              <a:off x="409206" y="0"/>
              <a:ext cx="4110129" cy="4110113"/>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1DB0F8">
                  <a:alpha val="29804"/>
                </a:srgbClr>
              </a:solidFill>
              <a:ln w="12700">
                <a:solidFill>
                  <a:srgbClr val="000000"/>
                </a:solidFill>
              </a:ln>
            </p:spPr>
          </p:sp>
        </p:grpSp>
        <p:sp>
          <p:nvSpPr>
            <p:cNvPr id="15" name="TextBox 15"/>
            <p:cNvSpPr txBox="1"/>
            <p:nvPr/>
          </p:nvSpPr>
          <p:spPr>
            <a:xfrm>
              <a:off x="0" y="1238379"/>
              <a:ext cx="4928541" cy="1437813"/>
            </a:xfrm>
            <a:prstGeom prst="rect">
              <a:avLst/>
            </a:prstGeom>
          </p:spPr>
          <p:txBody>
            <a:bodyPr lIns="0" tIns="0" rIns="0" bIns="0" rtlCol="0" anchor="t">
              <a:spAutoFit/>
            </a:bodyPr>
            <a:lstStyle/>
            <a:p>
              <a:pPr algn="ctr">
                <a:lnSpc>
                  <a:spcPts val="4485"/>
                </a:lnSpc>
              </a:pPr>
              <a:r>
                <a:rPr lang="en-US" sz="3204" b="1" spc="-224">
                  <a:solidFill>
                    <a:srgbClr val="000000"/>
                  </a:solidFill>
                  <a:latin typeface="Source Han Sans KR Bold"/>
                  <a:ea typeface="Source Han Sans KR Bold"/>
                  <a:cs typeface="Source Han Sans KR Bold"/>
                  <a:sym typeface="Source Han Sans KR Bold"/>
                </a:rPr>
                <a:t>171개국,</a:t>
              </a:r>
            </a:p>
            <a:p>
              <a:pPr algn="ctr">
                <a:lnSpc>
                  <a:spcPts val="4485"/>
                </a:lnSpc>
              </a:pPr>
              <a:r>
                <a:rPr lang="en-US" sz="3204" b="1" spc="-224">
                  <a:solidFill>
                    <a:srgbClr val="000000"/>
                  </a:solidFill>
                  <a:latin typeface="Source Han Sans KR Bold"/>
                  <a:ea typeface="Source Han Sans KR Bold"/>
                  <a:cs typeface="Source Han Sans KR Bold"/>
                  <a:sym typeface="Source Han Sans KR Bold"/>
                </a:rPr>
                <a:t>국내 60% 이상</a:t>
              </a: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123950" y="6763238"/>
            <a:ext cx="3616850" cy="422275"/>
          </a:xfrm>
          <a:prstGeom prst="rect">
            <a:avLst/>
          </a:prstGeom>
        </p:spPr>
        <p:txBody>
          <a:bodyPr lIns="0" tIns="0" rIns="0" bIns="0" rtlCol="0" anchor="t">
            <a:spAutoFit/>
          </a:bodyPr>
          <a:lstStyle/>
          <a:p>
            <a:pPr algn="l">
              <a:lnSpc>
                <a:spcPts val="3499"/>
              </a:lnSpc>
              <a:spcBef>
                <a:spcPct val="0"/>
              </a:spcBef>
            </a:pPr>
            <a:r>
              <a:rPr lang="en-US" sz="2499" spc="-174">
                <a:solidFill>
                  <a:srgbClr val="575757"/>
                </a:solidFill>
                <a:latin typeface="Source Han Sans KR Light"/>
                <a:ea typeface="Source Han Sans KR Light"/>
                <a:cs typeface="Source Han Sans KR Light"/>
                <a:sym typeface="Source Han Sans KR Light"/>
              </a:rPr>
              <a:t>B303 자율 PJT 결선 발표</a:t>
            </a:r>
          </a:p>
        </p:txBody>
      </p:sp>
      <p:sp>
        <p:nvSpPr>
          <p:cNvPr id="8" name="TextBox 8"/>
          <p:cNvSpPr txBox="1"/>
          <p:nvPr/>
        </p:nvSpPr>
        <p:spPr>
          <a:xfrm>
            <a:off x="1028700" y="2527626"/>
            <a:ext cx="15264747" cy="3835399"/>
          </a:xfrm>
          <a:prstGeom prst="rect">
            <a:avLst/>
          </a:prstGeom>
        </p:spPr>
        <p:txBody>
          <a:bodyPr lIns="0" tIns="0" rIns="0" bIns="0" rtlCol="0" anchor="t">
            <a:spAutoFit/>
          </a:bodyPr>
          <a:lstStyle/>
          <a:p>
            <a:pPr algn="l">
              <a:lnSpc>
                <a:spcPts val="15400"/>
              </a:lnSpc>
            </a:pPr>
            <a:r>
              <a:rPr lang="en-US" sz="11000" b="1" spc="-990" dirty="0" err="1">
                <a:solidFill>
                  <a:srgbClr val="181617"/>
                </a:solidFill>
                <a:latin typeface="Source Han Sans KR Bold"/>
                <a:ea typeface="Source Han Sans KR Bold"/>
                <a:cs typeface="Source Han Sans KR Bold"/>
                <a:sym typeface="Source Han Sans KR Bold"/>
              </a:rPr>
              <a:t>생명을</a:t>
            </a:r>
            <a:r>
              <a:rPr lang="en-US" sz="11000" b="1" spc="-990" dirty="0">
                <a:solidFill>
                  <a:srgbClr val="181617"/>
                </a:solidFill>
                <a:latin typeface="Source Han Sans KR Bold"/>
                <a:ea typeface="Source Han Sans KR Bold"/>
                <a:cs typeface="Source Han Sans KR Bold"/>
                <a:sym typeface="Source Han Sans KR Bold"/>
              </a:rPr>
              <a:t> </a:t>
            </a:r>
            <a:r>
              <a:rPr lang="en-US" sz="11000" b="1" spc="-990" dirty="0" err="1">
                <a:solidFill>
                  <a:srgbClr val="181617"/>
                </a:solidFill>
                <a:latin typeface="Source Han Sans KR Bold"/>
                <a:ea typeface="Source Han Sans KR Bold"/>
                <a:cs typeface="Source Han Sans KR Bold"/>
                <a:sym typeface="Source Han Sans KR Bold"/>
              </a:rPr>
              <a:t>살리는</a:t>
            </a:r>
            <a:r>
              <a:rPr lang="en-US" sz="11000" b="1" spc="-990" dirty="0">
                <a:solidFill>
                  <a:srgbClr val="181617"/>
                </a:solidFill>
                <a:latin typeface="Source Han Sans KR Bold"/>
                <a:ea typeface="Source Han Sans KR Bold"/>
                <a:cs typeface="Source Han Sans KR Bold"/>
                <a:sym typeface="Source Han Sans KR Bold"/>
              </a:rPr>
              <a:t> </a:t>
            </a:r>
            <a:r>
              <a:rPr lang="en-US" sz="11000" b="1" spc="-990" dirty="0" err="1">
                <a:solidFill>
                  <a:srgbClr val="181617"/>
                </a:solidFill>
                <a:latin typeface="Source Han Sans KR Bold"/>
                <a:ea typeface="Source Han Sans KR Bold"/>
                <a:cs typeface="Source Han Sans KR Bold"/>
                <a:sym typeface="Source Han Sans KR Bold"/>
              </a:rPr>
              <a:t>손길</a:t>
            </a:r>
            <a:r>
              <a:rPr lang="en-US" sz="11000" b="1" spc="-990" dirty="0">
                <a:solidFill>
                  <a:srgbClr val="181617"/>
                </a:solidFill>
                <a:latin typeface="Source Han Sans KR Bold"/>
                <a:ea typeface="Source Han Sans KR Bold"/>
                <a:cs typeface="Source Han Sans KR Bold"/>
                <a:sym typeface="Source Han Sans KR Bold"/>
              </a:rPr>
              <a:t>,</a:t>
            </a:r>
          </a:p>
          <a:p>
            <a:pPr algn="l">
              <a:lnSpc>
                <a:spcPts val="15400"/>
              </a:lnSpc>
              <a:spcBef>
                <a:spcPct val="0"/>
              </a:spcBef>
            </a:pPr>
            <a:r>
              <a:rPr lang="en-US" sz="11000" b="1" spc="-990" dirty="0">
                <a:solidFill>
                  <a:srgbClr val="E90162"/>
                </a:solidFill>
                <a:latin typeface="Source Han Sans KR Bold"/>
                <a:ea typeface="Source Han Sans KR Bold"/>
                <a:cs typeface="Source Han Sans KR Bold"/>
                <a:sym typeface="Source Han Sans KR Bold"/>
              </a:rPr>
              <a:t>Push </a:t>
            </a:r>
            <a:r>
              <a:rPr lang="en-US" sz="11000" b="1" spc="-990" dirty="0">
                <a:solidFill>
                  <a:srgbClr val="FFFFFF"/>
                </a:solidFill>
                <a:latin typeface="Source Han Sans KR Bold"/>
                <a:ea typeface="Source Han Sans KR Bold"/>
                <a:cs typeface="Source Han Sans KR Bold"/>
                <a:sym typeface="Source Han Sans KR Bold"/>
              </a:rPr>
              <a:t>o </a:t>
            </a:r>
            <a:r>
              <a:rPr lang="en-US" sz="11000" b="1" spc="-990" dirty="0">
                <a:solidFill>
                  <a:srgbClr val="E90162"/>
                </a:solidFill>
                <a:latin typeface="Source Han Sans KR Bold"/>
                <a:ea typeface="Source Han Sans KR Bold"/>
                <a:cs typeface="Source Han Sans KR Bold"/>
                <a:sym typeface="Source Han Sans KR Bold"/>
              </a:rPr>
              <a:t>f </a:t>
            </a:r>
            <a:r>
              <a:rPr lang="en-US" sz="11000" b="1" spc="-990">
                <a:solidFill>
                  <a:srgbClr val="E90162"/>
                </a:solidFill>
                <a:latin typeface="Source Han Sans KR Bold"/>
                <a:ea typeface="Source Han Sans KR Bold"/>
                <a:cs typeface="Source Han Sans KR Bold"/>
                <a:sym typeface="Source Han Sans KR Bold"/>
              </a:rPr>
              <a:t>Life</a:t>
            </a:r>
            <a:r>
              <a:rPr lang="en-US" sz="11000" b="1" spc="-990">
                <a:solidFill>
                  <a:srgbClr val="181617"/>
                </a:solidFill>
                <a:latin typeface="Source Han Sans KR Bold"/>
                <a:ea typeface="Source Han Sans KR Bold"/>
                <a:cs typeface="Source Han Sans KR Bold"/>
                <a:sym typeface="Source Han Sans KR Bold"/>
              </a:rPr>
              <a:t>가</a:t>
            </a:r>
            <a:r>
              <a:rPr lang="en-US" sz="11000" b="1" spc="-990" dirty="0">
                <a:solidFill>
                  <a:srgbClr val="181617"/>
                </a:solidFill>
                <a:latin typeface="Source Han Sans KR Bold"/>
                <a:ea typeface="Source Han Sans KR Bold"/>
                <a:cs typeface="Source Han Sans KR Bold"/>
                <a:sym typeface="Source Han Sans KR Bold"/>
              </a:rPr>
              <a:t> </a:t>
            </a:r>
            <a:r>
              <a:rPr lang="en-US" sz="11000" b="1" spc="-990" dirty="0" err="1">
                <a:solidFill>
                  <a:srgbClr val="181617"/>
                </a:solidFill>
                <a:latin typeface="Source Han Sans KR Bold"/>
                <a:ea typeface="Source Han Sans KR Bold"/>
                <a:cs typeface="Source Han Sans KR Bold"/>
                <a:sym typeface="Source Han Sans KR Bold"/>
              </a:rPr>
              <a:t>함께할게요</a:t>
            </a:r>
            <a:endParaRPr lang="en-US" sz="11000" b="1" spc="-990" dirty="0">
              <a:solidFill>
                <a:srgbClr val="181617"/>
              </a:solidFill>
              <a:latin typeface="Source Han Sans KR Bold"/>
              <a:ea typeface="Source Han Sans KR Bold"/>
              <a:cs typeface="Source Han Sans KR Bold"/>
              <a:sym typeface="Source Han Sans KR Bold"/>
            </a:endParaRPr>
          </a:p>
        </p:txBody>
      </p:sp>
      <p:sp>
        <p:nvSpPr>
          <p:cNvPr id="9" name="Freeform 9"/>
          <p:cNvSpPr/>
          <p:nvPr/>
        </p:nvSpPr>
        <p:spPr>
          <a:xfrm>
            <a:off x="4191819" y="5271686"/>
            <a:ext cx="1040811" cy="885226"/>
          </a:xfrm>
          <a:custGeom>
            <a:avLst/>
            <a:gdLst/>
            <a:ahLst/>
            <a:cxnLst/>
            <a:rect l="l" t="t" r="r" b="b"/>
            <a:pathLst>
              <a:path w="1040811" h="885226">
                <a:moveTo>
                  <a:pt x="0" y="0"/>
                </a:moveTo>
                <a:lnTo>
                  <a:pt x="1040811" y="0"/>
                </a:lnTo>
                <a:lnTo>
                  <a:pt x="1040811" y="885225"/>
                </a:lnTo>
                <a:lnTo>
                  <a:pt x="0" y="885225"/>
                </a:lnTo>
                <a:lnTo>
                  <a:pt x="0" y="0"/>
                </a:lnTo>
                <a:close/>
              </a:path>
            </a:pathLst>
          </a:custGeom>
          <a:blipFill>
            <a:blip r:embed="rId2"/>
            <a:stretch>
              <a:fillRect/>
            </a:stretch>
          </a:blipFill>
        </p:spPr>
      </p:sp>
      <p:sp>
        <p:nvSpPr>
          <p:cNvPr id="10" name="TextBox 10"/>
          <p:cNvSpPr txBox="1"/>
          <p:nvPr/>
        </p:nvSpPr>
        <p:spPr>
          <a:xfrm>
            <a:off x="1028700" y="8836025"/>
            <a:ext cx="6499130" cy="422275"/>
          </a:xfrm>
          <a:prstGeom prst="rect">
            <a:avLst/>
          </a:prstGeom>
        </p:spPr>
        <p:txBody>
          <a:bodyPr lIns="0" tIns="0" rIns="0" bIns="0" rtlCol="0" anchor="t">
            <a:spAutoFit/>
          </a:bodyPr>
          <a:lstStyle/>
          <a:p>
            <a:pPr algn="l">
              <a:lnSpc>
                <a:spcPts val="3499"/>
              </a:lnSpc>
              <a:spcBef>
                <a:spcPct val="0"/>
              </a:spcBef>
            </a:pPr>
            <a:r>
              <a:rPr lang="en-US" sz="2499" b="1" spc="-174">
                <a:solidFill>
                  <a:srgbClr val="181617"/>
                </a:solidFill>
                <a:latin typeface="Source Han Sans KR Bold"/>
                <a:ea typeface="Source Han Sans KR Bold"/>
                <a:cs typeface="Source Han Sans KR Bold"/>
                <a:sym typeface="Source Han Sans KR Bold"/>
              </a:rPr>
              <a:t>팀장 </a:t>
            </a:r>
            <a:r>
              <a:rPr lang="en-US" sz="2499" spc="-174">
                <a:solidFill>
                  <a:srgbClr val="181617"/>
                </a:solidFill>
                <a:latin typeface="Source Han Sans KR"/>
                <a:ea typeface="Source Han Sans KR"/>
                <a:cs typeface="Source Han Sans KR"/>
                <a:sym typeface="Source Han Sans KR"/>
              </a:rPr>
              <a:t>최봉준 </a:t>
            </a:r>
            <a:r>
              <a:rPr lang="en-US" sz="2499" b="1" spc="-174">
                <a:solidFill>
                  <a:srgbClr val="181617"/>
                </a:solidFill>
                <a:latin typeface="Source Han Sans KR Bold"/>
                <a:ea typeface="Source Han Sans KR Bold"/>
                <a:cs typeface="Source Han Sans KR Bold"/>
                <a:sym typeface="Source Han Sans KR Bold"/>
              </a:rPr>
              <a:t>팀원</a:t>
            </a:r>
            <a:r>
              <a:rPr lang="en-US" sz="2499" spc="-174">
                <a:solidFill>
                  <a:srgbClr val="181617"/>
                </a:solidFill>
                <a:latin typeface="Source Han Sans KR"/>
                <a:ea typeface="Source Han Sans KR"/>
                <a:cs typeface="Source Han Sans KR"/>
                <a:sym typeface="Source Han Sans KR"/>
              </a:rPr>
              <a:t> 구고운 김수민 김예운 라송연 윤채영</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401746" y="3702090"/>
            <a:ext cx="7484508" cy="2635171"/>
          </a:xfrm>
          <a:custGeom>
            <a:avLst/>
            <a:gdLst/>
            <a:ahLst/>
            <a:cxnLst/>
            <a:rect l="l" t="t" r="r" b="b"/>
            <a:pathLst>
              <a:path w="7484508" h="2635171">
                <a:moveTo>
                  <a:pt x="0" y="0"/>
                </a:moveTo>
                <a:lnTo>
                  <a:pt x="7484508" y="0"/>
                </a:lnTo>
                <a:lnTo>
                  <a:pt x="7484508" y="2635170"/>
                </a:lnTo>
                <a:lnTo>
                  <a:pt x="0" y="2635170"/>
                </a:lnTo>
                <a:lnTo>
                  <a:pt x="0" y="0"/>
                </a:lnTo>
                <a:close/>
              </a:path>
            </a:pathLst>
          </a:custGeom>
          <a:blipFill>
            <a:blip r:embed="rId3"/>
            <a:stretch>
              <a:fillRect/>
            </a:stretch>
          </a:blipFill>
        </p:spPr>
      </p:sp>
      <p:grpSp>
        <p:nvGrpSpPr>
          <p:cNvPr id="3" name="Group 3"/>
          <p:cNvGrpSpPr/>
          <p:nvPr/>
        </p:nvGrpSpPr>
        <p:grpSpPr>
          <a:xfrm>
            <a:off x="3750301" y="2431373"/>
            <a:ext cx="8813955" cy="1558446"/>
            <a:chOff x="0" y="0"/>
            <a:chExt cx="11751940" cy="2077928"/>
          </a:xfrm>
        </p:grpSpPr>
        <p:grpSp>
          <p:nvGrpSpPr>
            <p:cNvPr id="4" name="Group 4"/>
            <p:cNvGrpSpPr/>
            <p:nvPr/>
          </p:nvGrpSpPr>
          <p:grpSpPr>
            <a:xfrm>
              <a:off x="696625" y="0"/>
              <a:ext cx="10086303" cy="2077928"/>
              <a:chOff x="0" y="0"/>
              <a:chExt cx="2438444" cy="502356"/>
            </a:xfrm>
          </p:grpSpPr>
          <p:sp>
            <p:nvSpPr>
              <p:cNvPr id="5" name="Freeform 5"/>
              <p:cNvSpPr/>
              <p:nvPr/>
            </p:nvSpPr>
            <p:spPr>
              <a:xfrm>
                <a:off x="0" y="0"/>
                <a:ext cx="2438444" cy="502356"/>
              </a:xfrm>
              <a:custGeom>
                <a:avLst/>
                <a:gdLst/>
                <a:ahLst/>
                <a:cxnLst/>
                <a:rect l="l" t="t" r="r" b="b"/>
                <a:pathLst>
                  <a:path w="2438444" h="502356">
                    <a:moveTo>
                      <a:pt x="0" y="0"/>
                    </a:moveTo>
                    <a:lnTo>
                      <a:pt x="2438444" y="0"/>
                    </a:lnTo>
                    <a:lnTo>
                      <a:pt x="2438444" y="502356"/>
                    </a:lnTo>
                    <a:lnTo>
                      <a:pt x="0" y="502356"/>
                    </a:lnTo>
                    <a:close/>
                  </a:path>
                </a:pathLst>
              </a:custGeom>
              <a:solidFill>
                <a:srgbClr val="000000"/>
              </a:solidFill>
            </p:spPr>
          </p:sp>
          <p:sp>
            <p:nvSpPr>
              <p:cNvPr id="6" name="TextBox 6"/>
              <p:cNvSpPr txBox="1"/>
              <p:nvPr/>
            </p:nvSpPr>
            <p:spPr>
              <a:xfrm>
                <a:off x="0" y="-38100"/>
                <a:ext cx="2438444" cy="540456"/>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0" y="479345"/>
              <a:ext cx="11751940" cy="1014463"/>
            </a:xfrm>
            <a:prstGeom prst="rect">
              <a:avLst/>
            </a:prstGeom>
          </p:spPr>
          <p:txBody>
            <a:bodyPr lIns="0" tIns="0" rIns="0" bIns="0" rtlCol="0" anchor="t">
              <a:spAutoFit/>
            </a:bodyPr>
            <a:lstStyle/>
            <a:p>
              <a:pPr algn="ctr">
                <a:lnSpc>
                  <a:spcPts val="6516"/>
                </a:lnSpc>
              </a:pPr>
              <a:r>
                <a:rPr lang="en-US" sz="4493" spc="-449">
                  <a:solidFill>
                    <a:srgbClr val="FFFFFF"/>
                  </a:solidFill>
                  <a:latin typeface="Source Han Sans KR"/>
                  <a:ea typeface="Source Han Sans KR"/>
                  <a:cs typeface="Source Han Sans KR"/>
                  <a:sym typeface="Source Han Sans KR"/>
                </a:rPr>
                <a:t>생존율 </a:t>
              </a:r>
              <a:r>
                <a:rPr lang="en-US" sz="4493" b="1" spc="-449">
                  <a:solidFill>
                    <a:srgbClr val="FFFFFF"/>
                  </a:solidFill>
                  <a:latin typeface="Source Han Sans KR Bold"/>
                  <a:ea typeface="Source Han Sans KR Bold"/>
                  <a:cs typeface="Source Han Sans KR Bold"/>
                  <a:sym typeface="Source Han Sans KR Bold"/>
                </a:rPr>
                <a:t>5.9%</a:t>
              </a:r>
            </a:p>
          </p:txBody>
        </p:sp>
      </p:grpSp>
      <p:grpSp>
        <p:nvGrpSpPr>
          <p:cNvPr id="8" name="Group 8"/>
          <p:cNvGrpSpPr/>
          <p:nvPr/>
        </p:nvGrpSpPr>
        <p:grpSpPr>
          <a:xfrm>
            <a:off x="3750301" y="2645685"/>
            <a:ext cx="10787398" cy="1478756"/>
            <a:chOff x="0" y="0"/>
            <a:chExt cx="14383197" cy="1971675"/>
          </a:xfrm>
        </p:grpSpPr>
        <p:grpSp>
          <p:nvGrpSpPr>
            <p:cNvPr id="9" name="Group 9"/>
            <p:cNvGrpSpPr/>
            <p:nvPr/>
          </p:nvGrpSpPr>
          <p:grpSpPr>
            <a:xfrm>
              <a:off x="943198" y="0"/>
              <a:ext cx="11353800" cy="1971675"/>
              <a:chOff x="0" y="0"/>
              <a:chExt cx="2242726" cy="389467"/>
            </a:xfrm>
          </p:grpSpPr>
          <p:sp>
            <p:nvSpPr>
              <p:cNvPr id="10" name="Freeform 10"/>
              <p:cNvSpPr/>
              <p:nvPr/>
            </p:nvSpPr>
            <p:spPr>
              <a:xfrm>
                <a:off x="0" y="0"/>
                <a:ext cx="2242726" cy="389467"/>
              </a:xfrm>
              <a:custGeom>
                <a:avLst/>
                <a:gdLst/>
                <a:ahLst/>
                <a:cxnLst/>
                <a:rect l="l" t="t" r="r" b="b"/>
                <a:pathLst>
                  <a:path w="2242726" h="389467">
                    <a:moveTo>
                      <a:pt x="0" y="0"/>
                    </a:moveTo>
                    <a:lnTo>
                      <a:pt x="2242726" y="0"/>
                    </a:lnTo>
                    <a:lnTo>
                      <a:pt x="2242726" y="389467"/>
                    </a:lnTo>
                    <a:lnTo>
                      <a:pt x="0" y="389467"/>
                    </a:lnTo>
                    <a:close/>
                  </a:path>
                </a:pathLst>
              </a:custGeom>
              <a:solidFill>
                <a:srgbClr val="000000"/>
              </a:solidFill>
            </p:spPr>
          </p:sp>
          <p:sp>
            <p:nvSpPr>
              <p:cNvPr id="11" name="TextBox 11"/>
              <p:cNvSpPr txBox="1"/>
              <p:nvPr/>
            </p:nvSpPr>
            <p:spPr>
              <a:xfrm>
                <a:off x="0" y="-38100"/>
                <a:ext cx="2242726" cy="427567"/>
              </a:xfrm>
              <a:prstGeom prst="rect">
                <a:avLst/>
              </a:prstGeom>
            </p:spPr>
            <p:txBody>
              <a:bodyPr lIns="50800" tIns="50800" rIns="50800" bIns="50800" rtlCol="0" anchor="ctr"/>
              <a:lstStyle/>
              <a:p>
                <a:pPr algn="ctr">
                  <a:lnSpc>
                    <a:spcPts val="3079"/>
                  </a:lnSpc>
                </a:pPr>
                <a:endParaRPr/>
              </a:p>
            </p:txBody>
          </p:sp>
        </p:grpSp>
        <p:sp>
          <p:nvSpPr>
            <p:cNvPr id="12" name="TextBox 12"/>
            <p:cNvSpPr txBox="1"/>
            <p:nvPr/>
          </p:nvSpPr>
          <p:spPr>
            <a:xfrm>
              <a:off x="0" y="271992"/>
              <a:ext cx="14383197" cy="1246717"/>
            </a:xfrm>
            <a:prstGeom prst="rect">
              <a:avLst/>
            </a:prstGeom>
          </p:spPr>
          <p:txBody>
            <a:bodyPr lIns="0" tIns="0" rIns="0" bIns="0" rtlCol="0" anchor="t">
              <a:spAutoFit/>
            </a:bodyPr>
            <a:lstStyle/>
            <a:p>
              <a:pPr algn="ctr">
                <a:lnSpc>
                  <a:spcPts val="7974"/>
                </a:lnSpc>
              </a:pPr>
              <a:r>
                <a:rPr lang="en-US" sz="5499" spc="-549">
                  <a:solidFill>
                    <a:srgbClr val="FFFFFF"/>
                  </a:solidFill>
                  <a:latin typeface="Source Han Sans KR"/>
                  <a:ea typeface="Source Han Sans KR"/>
                  <a:cs typeface="Source Han Sans KR"/>
                  <a:sym typeface="Source Han Sans KR"/>
                </a:rPr>
                <a:t>CPR 수행 시 </a:t>
              </a:r>
              <a:r>
                <a:rPr lang="en-US" sz="5499" b="1" spc="-549">
                  <a:solidFill>
                    <a:srgbClr val="FFFFFF"/>
                  </a:solidFill>
                  <a:latin typeface="Source Han Sans KR Bold"/>
                  <a:ea typeface="Source Han Sans KR Bold"/>
                  <a:cs typeface="Source Han Sans KR Bold"/>
                  <a:sym typeface="Source Han Sans KR Bold"/>
                </a:rPr>
                <a:t>12.2%</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rot="-870298">
            <a:off x="5987072" y="6665895"/>
            <a:ext cx="2573795" cy="3989233"/>
          </a:xfrm>
          <a:custGeom>
            <a:avLst/>
            <a:gdLst/>
            <a:ahLst/>
            <a:cxnLst/>
            <a:rect l="l" t="t" r="r" b="b"/>
            <a:pathLst>
              <a:path w="2573795" h="3989233">
                <a:moveTo>
                  <a:pt x="0" y="0"/>
                </a:moveTo>
                <a:lnTo>
                  <a:pt x="2573795" y="0"/>
                </a:lnTo>
                <a:lnTo>
                  <a:pt x="2573795" y="3989233"/>
                </a:lnTo>
                <a:lnTo>
                  <a:pt x="0" y="3989233"/>
                </a:lnTo>
                <a:lnTo>
                  <a:pt x="0" y="0"/>
                </a:lnTo>
                <a:close/>
              </a:path>
            </a:pathLst>
          </a:custGeom>
          <a:blipFill>
            <a:blip r:embed="rId3"/>
            <a:stretch>
              <a:fillRect t="-1002" b="-1002"/>
            </a:stretch>
          </a:blipFill>
        </p:spPr>
      </p:sp>
      <p:sp>
        <p:nvSpPr>
          <p:cNvPr id="7" name="Freeform 7"/>
          <p:cNvSpPr/>
          <p:nvPr/>
        </p:nvSpPr>
        <p:spPr>
          <a:xfrm>
            <a:off x="8479739" y="1158155"/>
            <a:ext cx="1328523" cy="1129929"/>
          </a:xfrm>
          <a:custGeom>
            <a:avLst/>
            <a:gdLst/>
            <a:ahLst/>
            <a:cxnLst/>
            <a:rect l="l" t="t" r="r" b="b"/>
            <a:pathLst>
              <a:path w="1328523" h="1129929">
                <a:moveTo>
                  <a:pt x="0" y="0"/>
                </a:moveTo>
                <a:lnTo>
                  <a:pt x="1328522" y="0"/>
                </a:lnTo>
                <a:lnTo>
                  <a:pt x="1328522" y="1129929"/>
                </a:lnTo>
                <a:lnTo>
                  <a:pt x="0" y="1129929"/>
                </a:lnTo>
                <a:lnTo>
                  <a:pt x="0" y="0"/>
                </a:lnTo>
                <a:close/>
              </a:path>
            </a:pathLst>
          </a:custGeom>
          <a:blipFill>
            <a:blip r:embed="rId4"/>
            <a:stretch>
              <a:fillRect/>
            </a:stretch>
          </a:blipFill>
        </p:spPr>
      </p:sp>
      <p:sp>
        <p:nvSpPr>
          <p:cNvPr id="8" name="Freeform 8"/>
          <p:cNvSpPr/>
          <p:nvPr/>
        </p:nvSpPr>
        <p:spPr>
          <a:xfrm>
            <a:off x="8817774" y="6079821"/>
            <a:ext cx="2987770" cy="6356958"/>
          </a:xfrm>
          <a:custGeom>
            <a:avLst/>
            <a:gdLst/>
            <a:ahLst/>
            <a:cxnLst/>
            <a:rect l="l" t="t" r="r" b="b"/>
            <a:pathLst>
              <a:path w="2987770" h="6356958">
                <a:moveTo>
                  <a:pt x="0" y="0"/>
                </a:moveTo>
                <a:lnTo>
                  <a:pt x="2987770" y="0"/>
                </a:lnTo>
                <a:lnTo>
                  <a:pt x="2987770" y="6356958"/>
                </a:lnTo>
                <a:lnTo>
                  <a:pt x="0" y="6356958"/>
                </a:lnTo>
                <a:lnTo>
                  <a:pt x="0" y="0"/>
                </a:lnTo>
                <a:close/>
              </a:path>
            </a:pathLst>
          </a:custGeom>
          <a:blipFill>
            <a:blip r:embed="rId5"/>
            <a:stretch>
              <a:fillRect/>
            </a:stretch>
          </a:blipFill>
        </p:spPr>
      </p:sp>
      <p:sp>
        <p:nvSpPr>
          <p:cNvPr id="9" name="TextBox 9"/>
          <p:cNvSpPr txBox="1"/>
          <p:nvPr/>
        </p:nvSpPr>
        <p:spPr>
          <a:xfrm>
            <a:off x="7335575" y="4908550"/>
            <a:ext cx="3616850" cy="422275"/>
          </a:xfrm>
          <a:prstGeom prst="rect">
            <a:avLst/>
          </a:prstGeom>
        </p:spPr>
        <p:txBody>
          <a:bodyPr lIns="0" tIns="0" rIns="0" bIns="0" rtlCol="0" anchor="t">
            <a:spAutoFit/>
          </a:bodyPr>
          <a:lstStyle/>
          <a:p>
            <a:pPr algn="ctr">
              <a:lnSpc>
                <a:spcPts val="3499"/>
              </a:lnSpc>
              <a:spcBef>
                <a:spcPct val="0"/>
              </a:spcBef>
            </a:pPr>
            <a:r>
              <a:rPr lang="en-US" sz="2499" spc="-174">
                <a:solidFill>
                  <a:srgbClr val="575757"/>
                </a:solidFill>
                <a:latin typeface="Source Han Sans KR Light"/>
                <a:ea typeface="Source Han Sans KR Light"/>
                <a:cs typeface="Source Han Sans KR Light"/>
                <a:sym typeface="Source Han Sans KR Light"/>
              </a:rPr>
              <a:t>B303 자율 PJT 결선 발표</a:t>
            </a:r>
          </a:p>
        </p:txBody>
      </p:sp>
      <p:sp>
        <p:nvSpPr>
          <p:cNvPr id="10" name="TextBox 10"/>
          <p:cNvSpPr txBox="1"/>
          <p:nvPr/>
        </p:nvSpPr>
        <p:spPr>
          <a:xfrm>
            <a:off x="3504645" y="2335709"/>
            <a:ext cx="11336622" cy="1543050"/>
          </a:xfrm>
          <a:prstGeom prst="rect">
            <a:avLst/>
          </a:prstGeom>
        </p:spPr>
        <p:txBody>
          <a:bodyPr lIns="0" tIns="0" rIns="0" bIns="0" rtlCol="0" anchor="t">
            <a:spAutoFit/>
          </a:bodyPr>
          <a:lstStyle/>
          <a:p>
            <a:pPr algn="ctr">
              <a:lnSpc>
                <a:spcPts val="12599"/>
              </a:lnSpc>
              <a:spcBef>
                <a:spcPct val="0"/>
              </a:spcBef>
            </a:pPr>
            <a:r>
              <a:rPr lang="en-US" sz="9000" b="1">
                <a:solidFill>
                  <a:srgbClr val="E90162"/>
                </a:solidFill>
                <a:latin typeface="Source Han Sans KR Bold"/>
                <a:ea typeface="Source Han Sans KR Bold"/>
                <a:cs typeface="Source Han Sans KR Bold"/>
                <a:sym typeface="Source Han Sans KR Bold"/>
              </a:rPr>
              <a:t>   ushOfLife</a:t>
            </a:r>
          </a:p>
        </p:txBody>
      </p:sp>
      <p:sp>
        <p:nvSpPr>
          <p:cNvPr id="11" name="TextBox 11"/>
          <p:cNvSpPr txBox="1"/>
          <p:nvPr/>
        </p:nvSpPr>
        <p:spPr>
          <a:xfrm>
            <a:off x="5522666" y="4021634"/>
            <a:ext cx="7300579" cy="679450"/>
          </a:xfrm>
          <a:prstGeom prst="rect">
            <a:avLst/>
          </a:prstGeom>
        </p:spPr>
        <p:txBody>
          <a:bodyPr lIns="0" tIns="0" rIns="0" bIns="0" rtlCol="0" anchor="t">
            <a:spAutoFit/>
          </a:bodyPr>
          <a:lstStyle/>
          <a:p>
            <a:pPr algn="ctr">
              <a:lnSpc>
                <a:spcPts val="5599"/>
              </a:lnSpc>
              <a:spcBef>
                <a:spcPct val="0"/>
              </a:spcBef>
            </a:pPr>
            <a:r>
              <a:rPr lang="en-US" sz="3999" b="1" spc="-359">
                <a:solidFill>
                  <a:srgbClr val="181617"/>
                </a:solidFill>
                <a:latin typeface="Source Han Sans KR Bold"/>
                <a:ea typeface="Source Han Sans KR Bold"/>
                <a:cs typeface="Source Han Sans KR Bold"/>
                <a:sym typeface="Source Han Sans KR Bold"/>
              </a:rPr>
              <a:t>생명을 살리는 손길, 우리가 함께할게요</a:t>
            </a:r>
          </a:p>
        </p:txBody>
      </p:sp>
      <p:sp>
        <p:nvSpPr>
          <p:cNvPr id="12" name="TextBox 12"/>
          <p:cNvSpPr txBox="1"/>
          <p:nvPr/>
        </p:nvSpPr>
        <p:spPr>
          <a:xfrm rot="785304">
            <a:off x="6224056" y="2068578"/>
            <a:ext cx="821431" cy="1708151"/>
          </a:xfrm>
          <a:prstGeom prst="rect">
            <a:avLst/>
          </a:prstGeom>
        </p:spPr>
        <p:txBody>
          <a:bodyPr lIns="0" tIns="0" rIns="0" bIns="0" rtlCol="0" anchor="t">
            <a:spAutoFit/>
          </a:bodyPr>
          <a:lstStyle/>
          <a:p>
            <a:pPr algn="ctr">
              <a:lnSpc>
                <a:spcPts val="13999"/>
              </a:lnSpc>
              <a:spcBef>
                <a:spcPct val="0"/>
              </a:spcBef>
            </a:pPr>
            <a:r>
              <a:rPr lang="en-US" sz="9999" b="1">
                <a:solidFill>
                  <a:srgbClr val="E90162"/>
                </a:solidFill>
                <a:latin typeface="Source Han Sans KR Bold"/>
                <a:ea typeface="Source Han Sans KR Bold"/>
                <a:cs typeface="Source Han Sans KR Bold"/>
                <a:sym typeface="Source Han Sans KR Bold"/>
              </a:rPr>
              <a:t>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7"/>
          <p:cNvSpPr/>
          <p:nvPr/>
        </p:nvSpPr>
        <p:spPr>
          <a:xfrm>
            <a:off x="4026142" y="4889848"/>
            <a:ext cx="11361420" cy="0"/>
          </a:xfrm>
          <a:prstGeom prst="line">
            <a:avLst/>
          </a:prstGeom>
          <a:ln w="38100" cap="flat">
            <a:solidFill>
              <a:srgbClr val="E90162"/>
            </a:solidFill>
            <a:prstDash val="sysDash"/>
            <a:headEnd type="none" w="sm" len="sm"/>
            <a:tailEnd type="none" w="sm" len="sm"/>
          </a:ln>
        </p:spPr>
      </p:sp>
      <p:grpSp>
        <p:nvGrpSpPr>
          <p:cNvPr id="8" name="Group 8"/>
          <p:cNvGrpSpPr/>
          <p:nvPr/>
        </p:nvGrpSpPr>
        <p:grpSpPr>
          <a:xfrm>
            <a:off x="985045" y="4353637"/>
            <a:ext cx="3824212" cy="1034321"/>
            <a:chOff x="0" y="0"/>
            <a:chExt cx="5098950" cy="1379095"/>
          </a:xfrm>
        </p:grpSpPr>
        <p:grpSp>
          <p:nvGrpSpPr>
            <p:cNvPr id="9" name="Group 9"/>
            <p:cNvGrpSpPr/>
            <p:nvPr/>
          </p:nvGrpSpPr>
          <p:grpSpPr>
            <a:xfrm>
              <a:off x="0" y="0"/>
              <a:ext cx="5098950" cy="1379095"/>
              <a:chOff x="0" y="0"/>
              <a:chExt cx="1007200" cy="272414"/>
            </a:xfrm>
          </p:grpSpPr>
          <p:sp>
            <p:nvSpPr>
              <p:cNvPr id="10" name="Freeform 10"/>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1" name="TextBox 11"/>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2" name="TextBox 12"/>
            <p:cNvSpPr txBox="1"/>
            <p:nvPr/>
          </p:nvSpPr>
          <p:spPr>
            <a:xfrm>
              <a:off x="606563" y="156147"/>
              <a:ext cx="3885823" cy="990600"/>
            </a:xfrm>
            <a:prstGeom prst="rect">
              <a:avLst/>
            </a:prstGeom>
          </p:spPr>
          <p:txBody>
            <a:bodyPr lIns="0" tIns="0" rIns="0" bIns="0" rtlCol="0" anchor="t">
              <a:spAutoFit/>
            </a:bodyPr>
            <a:lstStyle/>
            <a:p>
              <a:pPr algn="ctr">
                <a:lnSpc>
                  <a:spcPts val="6299"/>
                </a:lnSpc>
                <a:spcBef>
                  <a:spcPct val="0"/>
                </a:spcBef>
              </a:pPr>
              <a:r>
                <a:rPr lang="en-US" sz="4500" b="1">
                  <a:solidFill>
                    <a:srgbClr val="FEFBEE"/>
                  </a:solidFill>
                  <a:latin typeface="Source Han Sans KR Bold"/>
                  <a:ea typeface="Source Han Sans KR Bold"/>
                  <a:cs typeface="Source Han Sans KR Bold"/>
                  <a:sym typeface="Source Han Sans KR Bold"/>
                </a:rPr>
                <a:t>Introduce</a:t>
              </a:r>
            </a:p>
          </p:txBody>
        </p:sp>
      </p:grpSp>
      <p:grpSp>
        <p:nvGrpSpPr>
          <p:cNvPr id="13" name="Group 13"/>
          <p:cNvGrpSpPr/>
          <p:nvPr/>
        </p:nvGrpSpPr>
        <p:grpSpPr>
          <a:xfrm>
            <a:off x="7231894" y="4353637"/>
            <a:ext cx="3824212" cy="1034321"/>
            <a:chOff x="0" y="0"/>
            <a:chExt cx="5098950" cy="1379095"/>
          </a:xfrm>
        </p:grpSpPr>
        <p:grpSp>
          <p:nvGrpSpPr>
            <p:cNvPr id="14" name="Group 14"/>
            <p:cNvGrpSpPr/>
            <p:nvPr/>
          </p:nvGrpSpPr>
          <p:grpSpPr>
            <a:xfrm>
              <a:off x="0" y="0"/>
              <a:ext cx="5098950" cy="1379095"/>
              <a:chOff x="0" y="0"/>
              <a:chExt cx="1007200" cy="272414"/>
            </a:xfrm>
          </p:grpSpPr>
          <p:sp>
            <p:nvSpPr>
              <p:cNvPr id="15" name="Freeform 15"/>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16" name="TextBox 16"/>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17" name="TextBox 17"/>
            <p:cNvSpPr txBox="1"/>
            <p:nvPr/>
          </p:nvSpPr>
          <p:spPr>
            <a:xfrm>
              <a:off x="606563" y="156147"/>
              <a:ext cx="3885823" cy="990600"/>
            </a:xfrm>
            <a:prstGeom prst="rect">
              <a:avLst/>
            </a:prstGeom>
          </p:spPr>
          <p:txBody>
            <a:bodyPr lIns="0" tIns="0" rIns="0" bIns="0" rtlCol="0" anchor="t">
              <a:spAutoFit/>
            </a:bodyPr>
            <a:lstStyle/>
            <a:p>
              <a:pPr algn="ctr">
                <a:lnSpc>
                  <a:spcPts val="6299"/>
                </a:lnSpc>
                <a:spcBef>
                  <a:spcPct val="0"/>
                </a:spcBef>
              </a:pPr>
              <a:r>
                <a:rPr lang="en-US" sz="4500" b="1">
                  <a:solidFill>
                    <a:srgbClr val="FEFBEE"/>
                  </a:solidFill>
                  <a:latin typeface="Source Han Sans KR Bold"/>
                  <a:ea typeface="Source Han Sans KR Bold"/>
                  <a:cs typeface="Source Han Sans KR Bold"/>
                  <a:sym typeface="Source Han Sans KR Bold"/>
                </a:rPr>
                <a:t>Service</a:t>
              </a:r>
            </a:p>
          </p:txBody>
        </p:sp>
      </p:grpSp>
      <p:grpSp>
        <p:nvGrpSpPr>
          <p:cNvPr id="18" name="Group 18"/>
          <p:cNvGrpSpPr/>
          <p:nvPr/>
        </p:nvGrpSpPr>
        <p:grpSpPr>
          <a:xfrm>
            <a:off x="13475456" y="4353637"/>
            <a:ext cx="3824212" cy="1034321"/>
            <a:chOff x="0" y="0"/>
            <a:chExt cx="5098950" cy="1379095"/>
          </a:xfrm>
        </p:grpSpPr>
        <p:grpSp>
          <p:nvGrpSpPr>
            <p:cNvPr id="19" name="Group 19"/>
            <p:cNvGrpSpPr/>
            <p:nvPr/>
          </p:nvGrpSpPr>
          <p:grpSpPr>
            <a:xfrm>
              <a:off x="0" y="0"/>
              <a:ext cx="5098950" cy="1379095"/>
              <a:chOff x="0" y="0"/>
              <a:chExt cx="1007200" cy="272414"/>
            </a:xfrm>
          </p:grpSpPr>
          <p:sp>
            <p:nvSpPr>
              <p:cNvPr id="20" name="Freeform 20"/>
              <p:cNvSpPr/>
              <p:nvPr/>
            </p:nvSpPr>
            <p:spPr>
              <a:xfrm>
                <a:off x="0" y="0"/>
                <a:ext cx="1007200" cy="272414"/>
              </a:xfrm>
              <a:custGeom>
                <a:avLst/>
                <a:gdLst/>
                <a:ahLst/>
                <a:cxnLst/>
                <a:rect l="l" t="t" r="r" b="b"/>
                <a:pathLst>
                  <a:path w="1007200" h="272414">
                    <a:moveTo>
                      <a:pt x="136207" y="0"/>
                    </a:moveTo>
                    <a:lnTo>
                      <a:pt x="870993" y="0"/>
                    </a:lnTo>
                    <a:cubicBezTo>
                      <a:pt x="907117" y="0"/>
                      <a:pt x="941762" y="14350"/>
                      <a:pt x="967306" y="39894"/>
                    </a:cubicBezTo>
                    <a:cubicBezTo>
                      <a:pt x="992850" y="65438"/>
                      <a:pt x="1007200" y="100083"/>
                      <a:pt x="1007200" y="136207"/>
                    </a:cubicBezTo>
                    <a:lnTo>
                      <a:pt x="1007200" y="136207"/>
                    </a:lnTo>
                    <a:cubicBezTo>
                      <a:pt x="1007200" y="172331"/>
                      <a:pt x="992850" y="206976"/>
                      <a:pt x="967306" y="232520"/>
                    </a:cubicBezTo>
                    <a:cubicBezTo>
                      <a:pt x="941762" y="258063"/>
                      <a:pt x="907117" y="272414"/>
                      <a:pt x="870993" y="272414"/>
                    </a:cubicBezTo>
                    <a:lnTo>
                      <a:pt x="136207" y="272414"/>
                    </a:lnTo>
                    <a:cubicBezTo>
                      <a:pt x="100083" y="272414"/>
                      <a:pt x="65438" y="258063"/>
                      <a:pt x="39894" y="232520"/>
                    </a:cubicBezTo>
                    <a:cubicBezTo>
                      <a:pt x="14350" y="206976"/>
                      <a:pt x="0" y="172331"/>
                      <a:pt x="0" y="136207"/>
                    </a:cubicBezTo>
                    <a:lnTo>
                      <a:pt x="0" y="136207"/>
                    </a:lnTo>
                    <a:cubicBezTo>
                      <a:pt x="0" y="100083"/>
                      <a:pt x="14350" y="65438"/>
                      <a:pt x="39894" y="39894"/>
                    </a:cubicBezTo>
                    <a:cubicBezTo>
                      <a:pt x="65438" y="14350"/>
                      <a:pt x="100083" y="0"/>
                      <a:pt x="136207" y="0"/>
                    </a:cubicBezTo>
                    <a:close/>
                  </a:path>
                </a:pathLst>
              </a:custGeom>
              <a:solidFill>
                <a:srgbClr val="E90162"/>
              </a:solidFill>
            </p:spPr>
          </p:sp>
          <p:sp>
            <p:nvSpPr>
              <p:cNvPr id="21" name="TextBox 21"/>
              <p:cNvSpPr txBox="1"/>
              <p:nvPr/>
            </p:nvSpPr>
            <p:spPr>
              <a:xfrm>
                <a:off x="0" y="-38100"/>
                <a:ext cx="1007200" cy="310514"/>
              </a:xfrm>
              <a:prstGeom prst="rect">
                <a:avLst/>
              </a:prstGeom>
            </p:spPr>
            <p:txBody>
              <a:bodyPr lIns="50800" tIns="50800" rIns="50800" bIns="50800" rtlCol="0" anchor="ctr"/>
              <a:lstStyle/>
              <a:p>
                <a:pPr algn="ctr">
                  <a:lnSpc>
                    <a:spcPts val="3079"/>
                  </a:lnSpc>
                </a:pPr>
                <a:endParaRPr/>
              </a:p>
            </p:txBody>
          </p:sp>
        </p:grpSp>
        <p:sp>
          <p:nvSpPr>
            <p:cNvPr id="22" name="TextBox 22"/>
            <p:cNvSpPr txBox="1"/>
            <p:nvPr/>
          </p:nvSpPr>
          <p:spPr>
            <a:xfrm>
              <a:off x="606563" y="156147"/>
              <a:ext cx="3885823" cy="990600"/>
            </a:xfrm>
            <a:prstGeom prst="rect">
              <a:avLst/>
            </a:prstGeom>
          </p:spPr>
          <p:txBody>
            <a:bodyPr lIns="0" tIns="0" rIns="0" bIns="0" rtlCol="0" anchor="t">
              <a:spAutoFit/>
            </a:bodyPr>
            <a:lstStyle/>
            <a:p>
              <a:pPr algn="ctr">
                <a:lnSpc>
                  <a:spcPts val="6299"/>
                </a:lnSpc>
                <a:spcBef>
                  <a:spcPct val="0"/>
                </a:spcBef>
              </a:pPr>
              <a:r>
                <a:rPr lang="en-US" sz="4500" b="1">
                  <a:solidFill>
                    <a:srgbClr val="FEFBEE"/>
                  </a:solidFill>
                  <a:latin typeface="Source Han Sans KR Bold"/>
                  <a:ea typeface="Source Han Sans KR Bold"/>
                  <a:cs typeface="Source Han Sans KR Bold"/>
                  <a:sym typeface="Source Han Sans KR Bold"/>
                </a:rPr>
                <a:t>Conclude</a:t>
              </a:r>
            </a:p>
          </p:txBody>
        </p:sp>
      </p:grpSp>
      <p:grpSp>
        <p:nvGrpSpPr>
          <p:cNvPr id="23" name="Group 23"/>
          <p:cNvGrpSpPr/>
          <p:nvPr/>
        </p:nvGrpSpPr>
        <p:grpSpPr>
          <a:xfrm>
            <a:off x="1028700" y="6080741"/>
            <a:ext cx="5020069" cy="692698"/>
            <a:chOff x="0" y="0"/>
            <a:chExt cx="6693426" cy="923598"/>
          </a:xfrm>
        </p:grpSpPr>
        <p:sp>
          <p:nvSpPr>
            <p:cNvPr id="24" name="Freeform 24"/>
            <p:cNvSpPr/>
            <p:nvPr/>
          </p:nvSpPr>
          <p:spPr>
            <a:xfrm>
              <a:off x="0" y="0"/>
              <a:ext cx="923598" cy="923598"/>
            </a:xfrm>
            <a:custGeom>
              <a:avLst/>
              <a:gdLst/>
              <a:ahLst/>
              <a:cxnLst/>
              <a:rect l="l" t="t" r="r" b="b"/>
              <a:pathLst>
                <a:path w="923598" h="923598">
                  <a:moveTo>
                    <a:pt x="0" y="0"/>
                  </a:moveTo>
                  <a:lnTo>
                    <a:pt x="923598" y="0"/>
                  </a:lnTo>
                  <a:lnTo>
                    <a:pt x="923598" y="923598"/>
                  </a:lnTo>
                  <a:lnTo>
                    <a:pt x="0" y="92359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5" name="TextBox 25"/>
            <p:cNvSpPr txBox="1"/>
            <p:nvPr/>
          </p:nvSpPr>
          <p:spPr>
            <a:xfrm>
              <a:off x="1309228" y="-65251"/>
              <a:ext cx="5384198" cy="977901"/>
            </a:xfrm>
            <a:prstGeom prst="rect">
              <a:avLst/>
            </a:prstGeom>
          </p:spPr>
          <p:txBody>
            <a:bodyPr lIns="0" tIns="0" rIns="0" bIns="0" rtlCol="0" anchor="t">
              <a:spAutoFit/>
            </a:bodyPr>
            <a:lstStyle/>
            <a:p>
              <a:pPr algn="just">
                <a:lnSpc>
                  <a:spcPts val="6299"/>
                </a:lnSpc>
              </a:pPr>
              <a:r>
                <a:rPr lang="en-US" sz="4499" b="1" spc="-449">
                  <a:solidFill>
                    <a:srgbClr val="000000"/>
                  </a:solidFill>
                  <a:latin typeface="Source Han Sans KR Medium"/>
                  <a:ea typeface="Source Han Sans KR Medium"/>
                  <a:cs typeface="Source Han Sans KR Medium"/>
                  <a:sym typeface="Source Han Sans KR Medium"/>
                </a:rPr>
                <a:t>기획 배경</a:t>
              </a:r>
            </a:p>
          </p:txBody>
        </p:sp>
      </p:grpSp>
      <p:sp>
        <p:nvSpPr>
          <p:cNvPr id="26" name="TextBox 26"/>
          <p:cNvSpPr txBox="1"/>
          <p:nvPr/>
        </p:nvSpPr>
        <p:spPr>
          <a:xfrm>
            <a:off x="1028700" y="472679"/>
            <a:ext cx="6362917" cy="2797174"/>
          </a:xfrm>
          <a:prstGeom prst="rect">
            <a:avLst/>
          </a:prstGeom>
        </p:spPr>
        <p:txBody>
          <a:bodyPr lIns="0" tIns="0" rIns="0" bIns="0" rtlCol="0" anchor="t">
            <a:spAutoFit/>
          </a:bodyPr>
          <a:lstStyle/>
          <a:p>
            <a:pPr algn="l">
              <a:lnSpc>
                <a:spcPts val="11200"/>
              </a:lnSpc>
            </a:pPr>
            <a:r>
              <a:rPr lang="en-US" sz="8000" b="1" spc="-240">
                <a:solidFill>
                  <a:srgbClr val="211F1C"/>
                </a:solidFill>
                <a:latin typeface="Source Han Sans KR Heavy"/>
                <a:ea typeface="Source Han Sans KR Heavy"/>
                <a:cs typeface="Source Han Sans KR Heavy"/>
                <a:sym typeface="Source Han Sans KR Heavy"/>
              </a:rPr>
              <a:t>Presentation</a:t>
            </a:r>
          </a:p>
          <a:p>
            <a:pPr algn="l">
              <a:lnSpc>
                <a:spcPts val="11200"/>
              </a:lnSpc>
              <a:spcBef>
                <a:spcPct val="0"/>
              </a:spcBef>
            </a:pPr>
            <a:r>
              <a:rPr lang="en-US" sz="8000" b="1" spc="-240">
                <a:solidFill>
                  <a:srgbClr val="211F1C"/>
                </a:solidFill>
                <a:latin typeface="Source Han Sans KR Heavy"/>
                <a:ea typeface="Source Han Sans KR Heavy"/>
                <a:cs typeface="Source Han Sans KR Heavy"/>
                <a:sym typeface="Source Han Sans KR Heavy"/>
              </a:rPr>
              <a:t>Overview</a:t>
            </a:r>
          </a:p>
        </p:txBody>
      </p:sp>
      <p:grpSp>
        <p:nvGrpSpPr>
          <p:cNvPr id="27" name="Group 27"/>
          <p:cNvGrpSpPr/>
          <p:nvPr/>
        </p:nvGrpSpPr>
        <p:grpSpPr>
          <a:xfrm>
            <a:off x="1028700" y="7083482"/>
            <a:ext cx="5020069" cy="692698"/>
            <a:chOff x="0" y="0"/>
            <a:chExt cx="6693426" cy="923598"/>
          </a:xfrm>
        </p:grpSpPr>
        <p:sp>
          <p:nvSpPr>
            <p:cNvPr id="28" name="Freeform 28"/>
            <p:cNvSpPr/>
            <p:nvPr/>
          </p:nvSpPr>
          <p:spPr>
            <a:xfrm>
              <a:off x="0" y="0"/>
              <a:ext cx="923598" cy="923598"/>
            </a:xfrm>
            <a:custGeom>
              <a:avLst/>
              <a:gdLst/>
              <a:ahLst/>
              <a:cxnLst/>
              <a:rect l="l" t="t" r="r" b="b"/>
              <a:pathLst>
                <a:path w="923598" h="923598">
                  <a:moveTo>
                    <a:pt x="0" y="0"/>
                  </a:moveTo>
                  <a:lnTo>
                    <a:pt x="923598" y="0"/>
                  </a:lnTo>
                  <a:lnTo>
                    <a:pt x="923598" y="923598"/>
                  </a:lnTo>
                  <a:lnTo>
                    <a:pt x="0" y="92359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9" name="TextBox 29"/>
            <p:cNvSpPr txBox="1"/>
            <p:nvPr/>
          </p:nvSpPr>
          <p:spPr>
            <a:xfrm>
              <a:off x="1309228" y="-65251"/>
              <a:ext cx="5384198" cy="977901"/>
            </a:xfrm>
            <a:prstGeom prst="rect">
              <a:avLst/>
            </a:prstGeom>
          </p:spPr>
          <p:txBody>
            <a:bodyPr lIns="0" tIns="0" rIns="0" bIns="0" rtlCol="0" anchor="t">
              <a:spAutoFit/>
            </a:bodyPr>
            <a:lstStyle/>
            <a:p>
              <a:pPr algn="just">
                <a:lnSpc>
                  <a:spcPts val="6299"/>
                </a:lnSpc>
              </a:pPr>
              <a:r>
                <a:rPr lang="en-US" sz="4499" b="1" spc="-449">
                  <a:solidFill>
                    <a:srgbClr val="000000"/>
                  </a:solidFill>
                  <a:latin typeface="Source Han Sans KR Medium"/>
                  <a:ea typeface="Source Han Sans KR Medium"/>
                  <a:cs typeface="Source Han Sans KR Medium"/>
                  <a:sym typeface="Source Han Sans KR Medium"/>
                </a:rPr>
                <a:t>서비스 목표</a:t>
              </a:r>
            </a:p>
          </p:txBody>
        </p:sp>
      </p:grpSp>
      <p:grpSp>
        <p:nvGrpSpPr>
          <p:cNvPr id="30" name="Group 30"/>
          <p:cNvGrpSpPr/>
          <p:nvPr/>
        </p:nvGrpSpPr>
        <p:grpSpPr>
          <a:xfrm>
            <a:off x="7231894" y="6080741"/>
            <a:ext cx="5020069" cy="692698"/>
            <a:chOff x="0" y="0"/>
            <a:chExt cx="6693426" cy="923598"/>
          </a:xfrm>
        </p:grpSpPr>
        <p:sp>
          <p:nvSpPr>
            <p:cNvPr id="31" name="Freeform 31"/>
            <p:cNvSpPr/>
            <p:nvPr/>
          </p:nvSpPr>
          <p:spPr>
            <a:xfrm>
              <a:off x="0" y="0"/>
              <a:ext cx="923598" cy="923598"/>
            </a:xfrm>
            <a:custGeom>
              <a:avLst/>
              <a:gdLst/>
              <a:ahLst/>
              <a:cxnLst/>
              <a:rect l="l" t="t" r="r" b="b"/>
              <a:pathLst>
                <a:path w="923598" h="923598">
                  <a:moveTo>
                    <a:pt x="0" y="0"/>
                  </a:moveTo>
                  <a:lnTo>
                    <a:pt x="923598" y="0"/>
                  </a:lnTo>
                  <a:lnTo>
                    <a:pt x="923598" y="923598"/>
                  </a:lnTo>
                  <a:lnTo>
                    <a:pt x="0" y="92359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2" name="TextBox 32"/>
            <p:cNvSpPr txBox="1"/>
            <p:nvPr/>
          </p:nvSpPr>
          <p:spPr>
            <a:xfrm>
              <a:off x="1309228" y="-65251"/>
              <a:ext cx="5384198" cy="977901"/>
            </a:xfrm>
            <a:prstGeom prst="rect">
              <a:avLst/>
            </a:prstGeom>
          </p:spPr>
          <p:txBody>
            <a:bodyPr lIns="0" tIns="0" rIns="0" bIns="0" rtlCol="0" anchor="t">
              <a:spAutoFit/>
            </a:bodyPr>
            <a:lstStyle/>
            <a:p>
              <a:pPr algn="just">
                <a:lnSpc>
                  <a:spcPts val="6299"/>
                </a:lnSpc>
              </a:pPr>
              <a:r>
                <a:rPr lang="en-US" sz="4499" b="1" spc="-449">
                  <a:solidFill>
                    <a:srgbClr val="000000"/>
                  </a:solidFill>
                  <a:latin typeface="Source Han Sans KR Medium"/>
                  <a:ea typeface="Source Han Sans KR Medium"/>
                  <a:cs typeface="Source Han Sans KR Medium"/>
                  <a:sym typeface="Source Han Sans KR Medium"/>
                </a:rPr>
                <a:t>응급상황 알림</a:t>
              </a:r>
            </a:p>
          </p:txBody>
        </p:sp>
      </p:grpSp>
      <p:grpSp>
        <p:nvGrpSpPr>
          <p:cNvPr id="33" name="Group 33"/>
          <p:cNvGrpSpPr/>
          <p:nvPr/>
        </p:nvGrpSpPr>
        <p:grpSpPr>
          <a:xfrm>
            <a:off x="7231894" y="7083482"/>
            <a:ext cx="5020069" cy="692698"/>
            <a:chOff x="0" y="0"/>
            <a:chExt cx="6693426" cy="923598"/>
          </a:xfrm>
        </p:grpSpPr>
        <p:sp>
          <p:nvSpPr>
            <p:cNvPr id="34" name="Freeform 34"/>
            <p:cNvSpPr/>
            <p:nvPr/>
          </p:nvSpPr>
          <p:spPr>
            <a:xfrm>
              <a:off x="0" y="0"/>
              <a:ext cx="923598" cy="923598"/>
            </a:xfrm>
            <a:custGeom>
              <a:avLst/>
              <a:gdLst/>
              <a:ahLst/>
              <a:cxnLst/>
              <a:rect l="l" t="t" r="r" b="b"/>
              <a:pathLst>
                <a:path w="923598" h="923598">
                  <a:moveTo>
                    <a:pt x="0" y="0"/>
                  </a:moveTo>
                  <a:lnTo>
                    <a:pt x="923598" y="0"/>
                  </a:lnTo>
                  <a:lnTo>
                    <a:pt x="923598" y="923598"/>
                  </a:lnTo>
                  <a:lnTo>
                    <a:pt x="0" y="92359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5" name="TextBox 35"/>
            <p:cNvSpPr txBox="1"/>
            <p:nvPr/>
          </p:nvSpPr>
          <p:spPr>
            <a:xfrm>
              <a:off x="1309228" y="-65251"/>
              <a:ext cx="5384198" cy="977901"/>
            </a:xfrm>
            <a:prstGeom prst="rect">
              <a:avLst/>
            </a:prstGeom>
          </p:spPr>
          <p:txBody>
            <a:bodyPr lIns="0" tIns="0" rIns="0" bIns="0" rtlCol="0" anchor="t">
              <a:spAutoFit/>
            </a:bodyPr>
            <a:lstStyle/>
            <a:p>
              <a:pPr algn="just">
                <a:lnSpc>
                  <a:spcPts val="6299"/>
                </a:lnSpc>
              </a:pPr>
              <a:r>
                <a:rPr lang="en-US" sz="4499" b="1" spc="-449">
                  <a:solidFill>
                    <a:srgbClr val="000000"/>
                  </a:solidFill>
                  <a:latin typeface="Source Han Sans KR Medium"/>
                  <a:ea typeface="Source Han Sans KR Medium"/>
                  <a:cs typeface="Source Han Sans KR Medium"/>
                  <a:sym typeface="Source Han Sans KR Medium"/>
                </a:rPr>
                <a:t>CPR 피드백</a:t>
              </a:r>
            </a:p>
          </p:txBody>
        </p:sp>
      </p:grpSp>
      <p:grpSp>
        <p:nvGrpSpPr>
          <p:cNvPr id="36" name="Group 36"/>
          <p:cNvGrpSpPr/>
          <p:nvPr/>
        </p:nvGrpSpPr>
        <p:grpSpPr>
          <a:xfrm>
            <a:off x="7231894" y="8090506"/>
            <a:ext cx="5020069" cy="692698"/>
            <a:chOff x="0" y="0"/>
            <a:chExt cx="6693426" cy="923598"/>
          </a:xfrm>
        </p:grpSpPr>
        <p:sp>
          <p:nvSpPr>
            <p:cNvPr id="37" name="Freeform 37"/>
            <p:cNvSpPr/>
            <p:nvPr/>
          </p:nvSpPr>
          <p:spPr>
            <a:xfrm>
              <a:off x="0" y="0"/>
              <a:ext cx="923598" cy="923598"/>
            </a:xfrm>
            <a:custGeom>
              <a:avLst/>
              <a:gdLst/>
              <a:ahLst/>
              <a:cxnLst/>
              <a:rect l="l" t="t" r="r" b="b"/>
              <a:pathLst>
                <a:path w="923598" h="923598">
                  <a:moveTo>
                    <a:pt x="0" y="0"/>
                  </a:moveTo>
                  <a:lnTo>
                    <a:pt x="923598" y="0"/>
                  </a:lnTo>
                  <a:lnTo>
                    <a:pt x="923598" y="923598"/>
                  </a:lnTo>
                  <a:lnTo>
                    <a:pt x="0" y="92359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8" name="TextBox 38"/>
            <p:cNvSpPr txBox="1"/>
            <p:nvPr/>
          </p:nvSpPr>
          <p:spPr>
            <a:xfrm>
              <a:off x="1309228" y="-65251"/>
              <a:ext cx="5384198" cy="977876"/>
            </a:xfrm>
            <a:prstGeom prst="rect">
              <a:avLst/>
            </a:prstGeom>
          </p:spPr>
          <p:txBody>
            <a:bodyPr lIns="0" tIns="0" rIns="0" bIns="0" rtlCol="0" anchor="t">
              <a:spAutoFit/>
            </a:bodyPr>
            <a:lstStyle/>
            <a:p>
              <a:pPr algn="just">
                <a:lnSpc>
                  <a:spcPts val="6299"/>
                </a:lnSpc>
              </a:pPr>
              <a:r>
                <a:rPr lang="en-US" sz="4499" b="1" spc="-449">
                  <a:solidFill>
                    <a:srgbClr val="000000"/>
                  </a:solidFill>
                  <a:latin typeface="Source Han Sans KR Medium"/>
                  <a:ea typeface="Source Han Sans KR Medium"/>
                  <a:cs typeface="Source Han Sans KR Medium"/>
                  <a:sym typeface="Source Han Sans KR Medium"/>
                </a:rPr>
                <a:t>부가 기능</a:t>
              </a:r>
            </a:p>
          </p:txBody>
        </p:sp>
      </p:grpSp>
      <p:grpSp>
        <p:nvGrpSpPr>
          <p:cNvPr id="39" name="Group 39"/>
          <p:cNvGrpSpPr/>
          <p:nvPr/>
        </p:nvGrpSpPr>
        <p:grpSpPr>
          <a:xfrm>
            <a:off x="13475456" y="6080741"/>
            <a:ext cx="5020069" cy="692698"/>
            <a:chOff x="0" y="0"/>
            <a:chExt cx="6693426" cy="923598"/>
          </a:xfrm>
        </p:grpSpPr>
        <p:sp>
          <p:nvSpPr>
            <p:cNvPr id="40" name="Freeform 40"/>
            <p:cNvSpPr/>
            <p:nvPr/>
          </p:nvSpPr>
          <p:spPr>
            <a:xfrm>
              <a:off x="0" y="0"/>
              <a:ext cx="923598" cy="923598"/>
            </a:xfrm>
            <a:custGeom>
              <a:avLst/>
              <a:gdLst/>
              <a:ahLst/>
              <a:cxnLst/>
              <a:rect l="l" t="t" r="r" b="b"/>
              <a:pathLst>
                <a:path w="923598" h="923598">
                  <a:moveTo>
                    <a:pt x="0" y="0"/>
                  </a:moveTo>
                  <a:lnTo>
                    <a:pt x="923598" y="0"/>
                  </a:lnTo>
                  <a:lnTo>
                    <a:pt x="923598" y="923598"/>
                  </a:lnTo>
                  <a:lnTo>
                    <a:pt x="0" y="92359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1" name="TextBox 41"/>
            <p:cNvSpPr txBox="1"/>
            <p:nvPr/>
          </p:nvSpPr>
          <p:spPr>
            <a:xfrm>
              <a:off x="1309228" y="-65251"/>
              <a:ext cx="5384198" cy="977901"/>
            </a:xfrm>
            <a:prstGeom prst="rect">
              <a:avLst/>
            </a:prstGeom>
          </p:spPr>
          <p:txBody>
            <a:bodyPr lIns="0" tIns="0" rIns="0" bIns="0" rtlCol="0" anchor="t">
              <a:spAutoFit/>
            </a:bodyPr>
            <a:lstStyle/>
            <a:p>
              <a:pPr algn="just">
                <a:lnSpc>
                  <a:spcPts val="6299"/>
                </a:lnSpc>
              </a:pPr>
              <a:r>
                <a:rPr lang="en-US" sz="4499" b="1" spc="-449">
                  <a:solidFill>
                    <a:srgbClr val="000000"/>
                  </a:solidFill>
                  <a:latin typeface="Source Han Sans KR Medium"/>
                  <a:ea typeface="Source Han Sans KR Medium"/>
                  <a:cs typeface="Source Han Sans KR Medium"/>
                  <a:sym typeface="Source Han Sans KR Medium"/>
                </a:rPr>
                <a:t>기대 효과</a:t>
              </a:r>
            </a:p>
          </p:txBody>
        </p:sp>
      </p:grpSp>
      <p:grpSp>
        <p:nvGrpSpPr>
          <p:cNvPr id="42" name="Group 42"/>
          <p:cNvGrpSpPr/>
          <p:nvPr/>
        </p:nvGrpSpPr>
        <p:grpSpPr>
          <a:xfrm>
            <a:off x="13475456" y="7083482"/>
            <a:ext cx="5020069" cy="692698"/>
            <a:chOff x="0" y="0"/>
            <a:chExt cx="6693426" cy="923598"/>
          </a:xfrm>
        </p:grpSpPr>
        <p:sp>
          <p:nvSpPr>
            <p:cNvPr id="43" name="Freeform 43"/>
            <p:cNvSpPr/>
            <p:nvPr/>
          </p:nvSpPr>
          <p:spPr>
            <a:xfrm>
              <a:off x="0" y="0"/>
              <a:ext cx="923598" cy="923598"/>
            </a:xfrm>
            <a:custGeom>
              <a:avLst/>
              <a:gdLst/>
              <a:ahLst/>
              <a:cxnLst/>
              <a:rect l="l" t="t" r="r" b="b"/>
              <a:pathLst>
                <a:path w="923598" h="923598">
                  <a:moveTo>
                    <a:pt x="0" y="0"/>
                  </a:moveTo>
                  <a:lnTo>
                    <a:pt x="923598" y="0"/>
                  </a:lnTo>
                  <a:lnTo>
                    <a:pt x="923598" y="923598"/>
                  </a:lnTo>
                  <a:lnTo>
                    <a:pt x="0" y="92359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4" name="TextBox 44"/>
            <p:cNvSpPr txBox="1"/>
            <p:nvPr/>
          </p:nvSpPr>
          <p:spPr>
            <a:xfrm>
              <a:off x="1309228" y="-65251"/>
              <a:ext cx="5384198" cy="977901"/>
            </a:xfrm>
            <a:prstGeom prst="rect">
              <a:avLst/>
            </a:prstGeom>
          </p:spPr>
          <p:txBody>
            <a:bodyPr lIns="0" tIns="0" rIns="0" bIns="0" rtlCol="0" anchor="t">
              <a:spAutoFit/>
            </a:bodyPr>
            <a:lstStyle/>
            <a:p>
              <a:pPr algn="just">
                <a:lnSpc>
                  <a:spcPts val="6299"/>
                </a:lnSpc>
              </a:pPr>
              <a:r>
                <a:rPr lang="en-US" sz="4499" b="1" spc="-449">
                  <a:solidFill>
                    <a:srgbClr val="000000"/>
                  </a:solidFill>
                  <a:latin typeface="Source Han Sans KR Medium"/>
                  <a:ea typeface="Source Han Sans KR Medium"/>
                  <a:cs typeface="Source Han Sans KR Medium"/>
                  <a:sym typeface="Source Han Sans KR Medium"/>
                </a:rPr>
                <a:t>발전 가능성</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3597</Words>
  <Application>Microsoft Office PowerPoint</Application>
  <PresentationFormat>사용자 지정</PresentationFormat>
  <Paragraphs>758</Paragraphs>
  <Slides>65</Slides>
  <Notes>45</Notes>
  <HiddenSlides>0</HiddenSlides>
  <MMClips>13</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65</vt:i4>
      </vt:variant>
    </vt:vector>
  </HeadingPairs>
  <TitlesOfParts>
    <vt:vector size="76" baseType="lpstr">
      <vt:lpstr>Source Han Sans KR Heavy</vt:lpstr>
      <vt:lpstr>Arial</vt:lpstr>
      <vt:lpstr>Calibri</vt:lpstr>
      <vt:lpstr>Poppins Bold</vt:lpstr>
      <vt:lpstr>Source Han Sans KR Medium</vt:lpstr>
      <vt:lpstr>Source Han Sans KR</vt:lpstr>
      <vt:lpstr>Source Han Sans KR Bold</vt:lpstr>
      <vt:lpstr>Poppins Semi-Bold</vt:lpstr>
      <vt:lpstr>Source Han Sans KR Light</vt:lpstr>
      <vt:lpstr>Poppins Ultra-Bold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PushOfLife(B303) 결선</dc:title>
  <dc:creator>SSAFY</dc:creator>
  <cp:lastModifiedBy>SSAFY</cp:lastModifiedBy>
  <cp:revision>4</cp:revision>
  <dcterms:created xsi:type="dcterms:W3CDTF">2006-08-16T00:00:00Z</dcterms:created>
  <dcterms:modified xsi:type="dcterms:W3CDTF">2024-11-27T05:59:17Z</dcterms:modified>
  <dc:identifier>DAGXLdthkC0</dc:identifier>
</cp:coreProperties>
</file>